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76" r:id="rId2"/>
    <p:sldId id="270" r:id="rId3"/>
    <p:sldId id="271" r:id="rId4"/>
    <p:sldId id="272" r:id="rId5"/>
    <p:sldId id="273" r:id="rId6"/>
    <p:sldId id="274" r:id="rId7"/>
    <p:sldId id="275" r:id="rId8"/>
    <p:sldId id="278" r:id="rId9"/>
    <p:sldId id="257" r:id="rId10"/>
    <p:sldId id="264" r:id="rId11"/>
    <p:sldId id="265" r:id="rId12"/>
    <p:sldId id="259" r:id="rId13"/>
    <p:sldId id="258" r:id="rId14"/>
    <p:sldId id="263" r:id="rId15"/>
    <p:sldId id="267" r:id="rId16"/>
    <p:sldId id="268" r:id="rId17"/>
    <p:sldId id="269" r:id="rId18"/>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3C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324"/>
    <p:restoredTop sz="94058" autoAdjust="0"/>
  </p:normalViewPr>
  <p:slideViewPr>
    <p:cSldViewPr snapToGrid="0">
      <p:cViewPr>
        <p:scale>
          <a:sx n="83" d="100"/>
          <a:sy n="83" d="100"/>
        </p:scale>
        <p:origin x="854"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jp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F2D73A-0BF4-40B8-B9BA-37C149E302EA}" type="datetimeFigureOut">
              <a:rPr lang="en-IN" smtClean="0"/>
              <a:t>24-08-2025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DBAB28-D56C-47A5-B820-141ADCDC93A7}" type="slidenum">
              <a:rPr lang="en-IN" smtClean="0"/>
              <a:t>‹#›</a:t>
            </a:fld>
            <a:endParaRPr lang="en-IN"/>
          </a:p>
        </p:txBody>
      </p:sp>
    </p:spTree>
    <p:extLst>
      <p:ext uri="{BB962C8B-B14F-4D97-AF65-F5344CB8AC3E}">
        <p14:creationId xmlns:p14="http://schemas.microsoft.com/office/powerpoint/2010/main" val="4070214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3DBAB28-D56C-47A5-B820-141ADCDC93A7}" type="slidenum">
              <a:rPr lang="en-IN" smtClean="0"/>
              <a:t>4</a:t>
            </a:fld>
            <a:endParaRPr lang="en-IN"/>
          </a:p>
        </p:txBody>
      </p:sp>
    </p:spTree>
    <p:extLst>
      <p:ext uri="{BB962C8B-B14F-4D97-AF65-F5344CB8AC3E}">
        <p14:creationId xmlns:p14="http://schemas.microsoft.com/office/powerpoint/2010/main" val="11785091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84210-DEEE-934A-3B46-C02285F5FD1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DE"/>
          </a:p>
        </p:txBody>
      </p:sp>
      <p:sp>
        <p:nvSpPr>
          <p:cNvPr id="3" name="Subtitle 2">
            <a:extLst>
              <a:ext uri="{FF2B5EF4-FFF2-40B4-BE49-F238E27FC236}">
                <a16:creationId xmlns:a16="http://schemas.microsoft.com/office/drawing/2014/main" id="{7AE506AE-BE29-8252-BD9E-50F5709165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DE"/>
          </a:p>
        </p:txBody>
      </p:sp>
      <p:sp>
        <p:nvSpPr>
          <p:cNvPr id="4" name="Date Placeholder 3">
            <a:extLst>
              <a:ext uri="{FF2B5EF4-FFF2-40B4-BE49-F238E27FC236}">
                <a16:creationId xmlns:a16="http://schemas.microsoft.com/office/drawing/2014/main" id="{1777B8E0-C869-8792-8E05-1275DEC3E74A}"/>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BBA5B1CF-4ED0-71A0-81BC-7A48729F2ABF}"/>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B87E487-E424-64F9-439E-ECE824A6625A}"/>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4253557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0ECE3-DC62-854B-A1FB-7ECBC8BCF027}"/>
              </a:ext>
            </a:extLst>
          </p:cNvPr>
          <p:cNvSpPr>
            <a:spLocks noGrp="1"/>
          </p:cNvSpPr>
          <p:nvPr>
            <p:ph type="title"/>
          </p:nvPr>
        </p:nvSpPr>
        <p:spPr/>
        <p:txBody>
          <a:bodyPr/>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7BE8A83B-F86A-EBD4-263E-346C98EFE36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99D4BEEE-82BA-9F74-704F-C94F03B4EE3B}"/>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41ECF9C8-B662-6110-8B19-3B790E5B46E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E380F5EE-5ABD-7D63-75B7-274C29A4DA9F}"/>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432666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B6160-0DE4-AC06-9C84-D430722A33CA}"/>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DE"/>
          </a:p>
        </p:txBody>
      </p:sp>
      <p:sp>
        <p:nvSpPr>
          <p:cNvPr id="3" name="Vertical Text Placeholder 2">
            <a:extLst>
              <a:ext uri="{FF2B5EF4-FFF2-40B4-BE49-F238E27FC236}">
                <a16:creationId xmlns:a16="http://schemas.microsoft.com/office/drawing/2014/main" id="{2BED0F51-794B-DB92-385F-93EF0FE19F7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3921FF6F-6F04-DC7F-0093-B7DCA47F8669}"/>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9C4751DE-7BAF-D612-66A2-ACF184CA47FC}"/>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894D82F-0E21-4FF1-43BE-99ABF0707268}"/>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1727599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21FD2-1B11-DC3A-33C8-178310465C5E}"/>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4D9E43F9-3C8D-0A69-BBB7-B5ED8A9E2AC1}"/>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D7F094F7-1DEF-DC95-3E94-5FBA9B3C5D62}"/>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832F309E-8E5F-A94E-7333-BCC52C35B9FD}"/>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26667889-2119-11BE-F40C-6D3E51D0CCE4}"/>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4479258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780A6-74A1-D4A3-A3D3-C9C338D9974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DE"/>
          </a:p>
        </p:txBody>
      </p:sp>
      <p:sp>
        <p:nvSpPr>
          <p:cNvPr id="3" name="Text Placeholder 2">
            <a:extLst>
              <a:ext uri="{FF2B5EF4-FFF2-40B4-BE49-F238E27FC236}">
                <a16:creationId xmlns:a16="http://schemas.microsoft.com/office/drawing/2014/main" id="{3EB43CF8-5616-C17B-F810-74D4BA08F3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5BB9F19-B97E-79EF-990F-178D000B8AC0}"/>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23865A1B-B8D3-E885-E8A9-9A437A20979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C3A6F32E-2BF5-5376-C4E7-ECABCDAB179C}"/>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943834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E539B-EC5C-C247-12CB-C4C48B99F381}"/>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514B4289-FAB7-B8BC-4EDC-91D2D4B101E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Content Placeholder 3">
            <a:extLst>
              <a:ext uri="{FF2B5EF4-FFF2-40B4-BE49-F238E27FC236}">
                <a16:creationId xmlns:a16="http://schemas.microsoft.com/office/drawing/2014/main" id="{555DDF27-C65E-06A5-B0F4-248B682A647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Date Placeholder 4">
            <a:extLst>
              <a:ext uri="{FF2B5EF4-FFF2-40B4-BE49-F238E27FC236}">
                <a16:creationId xmlns:a16="http://schemas.microsoft.com/office/drawing/2014/main" id="{0145E1F2-D0F6-EFB7-45B0-8E9103678A7A}"/>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6" name="Footer Placeholder 5">
            <a:extLst>
              <a:ext uri="{FF2B5EF4-FFF2-40B4-BE49-F238E27FC236}">
                <a16:creationId xmlns:a16="http://schemas.microsoft.com/office/drawing/2014/main" id="{A63B0FA6-E17C-2FD0-D494-6914F90A1C51}"/>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66D0DD4F-C553-B0EA-AF9C-629A4BB9D58D}"/>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5579018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443E8-B28C-88B1-FFDB-4194F8B285DD}"/>
              </a:ext>
            </a:extLst>
          </p:cNvPr>
          <p:cNvSpPr>
            <a:spLocks noGrp="1"/>
          </p:cNvSpPr>
          <p:nvPr>
            <p:ph type="title"/>
          </p:nvPr>
        </p:nvSpPr>
        <p:spPr>
          <a:xfrm>
            <a:off x="839788" y="365125"/>
            <a:ext cx="10515600" cy="1325563"/>
          </a:xfrm>
        </p:spPr>
        <p:txBody>
          <a:bodyPr/>
          <a:lstStyle/>
          <a:p>
            <a:r>
              <a:rPr lang="en-GB"/>
              <a:t>Click to edit Master title style</a:t>
            </a:r>
            <a:endParaRPr lang="en-DE"/>
          </a:p>
        </p:txBody>
      </p:sp>
      <p:sp>
        <p:nvSpPr>
          <p:cNvPr id="3" name="Text Placeholder 2">
            <a:extLst>
              <a:ext uri="{FF2B5EF4-FFF2-40B4-BE49-F238E27FC236}">
                <a16:creationId xmlns:a16="http://schemas.microsoft.com/office/drawing/2014/main" id="{4D1CA87F-6311-AF6F-3A2B-D5FFBA38C9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178520E-D298-5DFA-F5D1-AA6BC74A471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5" name="Text Placeholder 4">
            <a:extLst>
              <a:ext uri="{FF2B5EF4-FFF2-40B4-BE49-F238E27FC236}">
                <a16:creationId xmlns:a16="http://schemas.microsoft.com/office/drawing/2014/main" id="{735A2F21-F672-6071-8432-901B5F1050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FE34188-4C3B-E5EA-E3DE-D9C30C29A97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7" name="Date Placeholder 6">
            <a:extLst>
              <a:ext uri="{FF2B5EF4-FFF2-40B4-BE49-F238E27FC236}">
                <a16:creationId xmlns:a16="http://schemas.microsoft.com/office/drawing/2014/main" id="{F6753109-B5DF-46C7-963B-91407F371F1A}"/>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8" name="Footer Placeholder 7">
            <a:extLst>
              <a:ext uri="{FF2B5EF4-FFF2-40B4-BE49-F238E27FC236}">
                <a16:creationId xmlns:a16="http://schemas.microsoft.com/office/drawing/2014/main" id="{A3DBE07F-5AD9-FEED-5D5F-D30BB0740BFF}"/>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A7D68809-8748-5F3E-1BB5-1E18CAB2DA8E}"/>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3823039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1624F-EFD5-3EA0-6A13-E58487CA8BFE}"/>
              </a:ext>
            </a:extLst>
          </p:cNvPr>
          <p:cNvSpPr>
            <a:spLocks noGrp="1"/>
          </p:cNvSpPr>
          <p:nvPr>
            <p:ph type="title"/>
          </p:nvPr>
        </p:nvSpPr>
        <p:spPr/>
        <p:txBody>
          <a:bodyPr/>
          <a:lstStyle/>
          <a:p>
            <a:r>
              <a:rPr lang="en-GB"/>
              <a:t>Click to edit Master title style</a:t>
            </a:r>
            <a:endParaRPr lang="en-DE"/>
          </a:p>
        </p:txBody>
      </p:sp>
      <p:sp>
        <p:nvSpPr>
          <p:cNvPr id="3" name="Date Placeholder 2">
            <a:extLst>
              <a:ext uri="{FF2B5EF4-FFF2-40B4-BE49-F238E27FC236}">
                <a16:creationId xmlns:a16="http://schemas.microsoft.com/office/drawing/2014/main" id="{1EE1543A-6C97-BC01-2BE9-1E8EC1C4D7AB}"/>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4" name="Footer Placeholder 3">
            <a:extLst>
              <a:ext uri="{FF2B5EF4-FFF2-40B4-BE49-F238E27FC236}">
                <a16:creationId xmlns:a16="http://schemas.microsoft.com/office/drawing/2014/main" id="{79A7D712-1F2A-FEBC-6114-538E2B0EC488}"/>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3170F5C8-3F99-64E9-D61F-F37BBC95103E}"/>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3196206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4E37FF-3392-E497-3882-4C80FF153B21}"/>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3" name="Footer Placeholder 2">
            <a:extLst>
              <a:ext uri="{FF2B5EF4-FFF2-40B4-BE49-F238E27FC236}">
                <a16:creationId xmlns:a16="http://schemas.microsoft.com/office/drawing/2014/main" id="{E78D2F36-F88D-44FE-79A8-1850E5583521}"/>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89741C00-B677-83F8-3E92-CDD24EFDCA4F}"/>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2869632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12432-9629-E4F8-6EA9-B84C320C59A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Content Placeholder 2">
            <a:extLst>
              <a:ext uri="{FF2B5EF4-FFF2-40B4-BE49-F238E27FC236}">
                <a16:creationId xmlns:a16="http://schemas.microsoft.com/office/drawing/2014/main" id="{EFBEF3EE-1A35-8129-367C-7C8A41EC22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Text Placeholder 3">
            <a:extLst>
              <a:ext uri="{FF2B5EF4-FFF2-40B4-BE49-F238E27FC236}">
                <a16:creationId xmlns:a16="http://schemas.microsoft.com/office/drawing/2014/main" id="{0D26BC5F-9E59-B94E-62AB-2B25F7DD47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B60AB7B-9E2B-74A6-E6AF-604C8AB91FBD}"/>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6" name="Footer Placeholder 5">
            <a:extLst>
              <a:ext uri="{FF2B5EF4-FFF2-40B4-BE49-F238E27FC236}">
                <a16:creationId xmlns:a16="http://schemas.microsoft.com/office/drawing/2014/main" id="{BFB8B540-6E3D-7391-7D30-247EA5D8CC0D}"/>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0926507C-8BFE-C1B1-2D29-AAE1FC40D9E7}"/>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3160102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9C7A3-0F3C-3033-3FEB-AF8686A240D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DE"/>
          </a:p>
        </p:txBody>
      </p:sp>
      <p:sp>
        <p:nvSpPr>
          <p:cNvPr id="3" name="Picture Placeholder 2">
            <a:extLst>
              <a:ext uri="{FF2B5EF4-FFF2-40B4-BE49-F238E27FC236}">
                <a16:creationId xmlns:a16="http://schemas.microsoft.com/office/drawing/2014/main" id="{051845BC-A03A-DF23-C3CC-7661BBEB91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54323744-8F27-A3E3-AED0-8AB287FB0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C880B93-52A6-CD77-3087-2AB070027363}"/>
              </a:ext>
            </a:extLst>
          </p:cNvPr>
          <p:cNvSpPr>
            <a:spLocks noGrp="1"/>
          </p:cNvSpPr>
          <p:nvPr>
            <p:ph type="dt" sz="half" idx="10"/>
          </p:nvPr>
        </p:nvSpPr>
        <p:spPr/>
        <p:txBody>
          <a:bodyPr/>
          <a:lstStyle/>
          <a:p>
            <a:fld id="{1FC5CA4F-2530-4546-AD75-C065F08E47C5}" type="datetimeFigureOut">
              <a:rPr lang="en-DE" smtClean="0"/>
              <a:t>08/24/2025</a:t>
            </a:fld>
            <a:endParaRPr lang="en-DE"/>
          </a:p>
        </p:txBody>
      </p:sp>
      <p:sp>
        <p:nvSpPr>
          <p:cNvPr id="6" name="Footer Placeholder 5">
            <a:extLst>
              <a:ext uri="{FF2B5EF4-FFF2-40B4-BE49-F238E27FC236}">
                <a16:creationId xmlns:a16="http://schemas.microsoft.com/office/drawing/2014/main" id="{5DF68658-5D46-7096-2624-D767673ADB31}"/>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42329C4-72A6-EFB3-437B-679FF397BE49}"/>
              </a:ext>
            </a:extLst>
          </p:cNvPr>
          <p:cNvSpPr>
            <a:spLocks noGrp="1"/>
          </p:cNvSpPr>
          <p:nvPr>
            <p:ph type="sldNum" sz="quarter" idx="12"/>
          </p:nvPr>
        </p:nvSpPr>
        <p:spPr/>
        <p:txBody>
          <a:bodyPr/>
          <a:lstStyle/>
          <a:p>
            <a:fld id="{86764286-27B8-204D-A7C5-A926FB35DEBD}" type="slidenum">
              <a:rPr lang="en-DE" smtClean="0"/>
              <a:t>‹#›</a:t>
            </a:fld>
            <a:endParaRPr lang="en-DE"/>
          </a:p>
        </p:txBody>
      </p:sp>
    </p:spTree>
    <p:extLst>
      <p:ext uri="{BB962C8B-B14F-4D97-AF65-F5344CB8AC3E}">
        <p14:creationId xmlns:p14="http://schemas.microsoft.com/office/powerpoint/2010/main" val="1478182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375B5A-5375-592F-F881-466507A8A5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DE"/>
          </a:p>
        </p:txBody>
      </p:sp>
      <p:sp>
        <p:nvSpPr>
          <p:cNvPr id="3" name="Text Placeholder 2">
            <a:extLst>
              <a:ext uri="{FF2B5EF4-FFF2-40B4-BE49-F238E27FC236}">
                <a16:creationId xmlns:a16="http://schemas.microsoft.com/office/drawing/2014/main" id="{3B70CAB7-7C1D-85D9-68AA-69A6B0B64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A30BCDED-F447-B37E-1C5E-66DEBA5807D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C5CA4F-2530-4546-AD75-C065F08E47C5}" type="datetimeFigureOut">
              <a:rPr lang="en-DE" smtClean="0"/>
              <a:t>08/24/2025</a:t>
            </a:fld>
            <a:endParaRPr lang="en-DE"/>
          </a:p>
        </p:txBody>
      </p:sp>
      <p:sp>
        <p:nvSpPr>
          <p:cNvPr id="5" name="Footer Placeholder 4">
            <a:extLst>
              <a:ext uri="{FF2B5EF4-FFF2-40B4-BE49-F238E27FC236}">
                <a16:creationId xmlns:a16="http://schemas.microsoft.com/office/drawing/2014/main" id="{8EA38C45-B8B6-D63D-D527-A06699E4A7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A6BAC085-BEA2-7ABB-4432-D48837A650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764286-27B8-204D-A7C5-A926FB35DEBD}" type="slidenum">
              <a:rPr lang="en-DE" smtClean="0"/>
              <a:t>‹#›</a:t>
            </a:fld>
            <a:endParaRPr lang="en-DE"/>
          </a:p>
        </p:txBody>
      </p:sp>
    </p:spTree>
    <p:extLst>
      <p:ext uri="{BB962C8B-B14F-4D97-AF65-F5344CB8AC3E}">
        <p14:creationId xmlns:p14="http://schemas.microsoft.com/office/powerpoint/2010/main" val="32123789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ABECC2-FC00-4D66-942D-4624D02A6F9C}"/>
              </a:ext>
            </a:extLst>
          </p:cNvPr>
          <p:cNvSpPr txBox="1"/>
          <p:nvPr/>
        </p:nvSpPr>
        <p:spPr>
          <a:xfrm>
            <a:off x="304800" y="716280"/>
            <a:ext cx="4145280" cy="369332"/>
          </a:xfrm>
          <a:prstGeom prst="rect">
            <a:avLst/>
          </a:prstGeom>
          <a:noFill/>
        </p:spPr>
        <p:txBody>
          <a:bodyPr wrap="square" rtlCol="0">
            <a:spAutoFit/>
          </a:bodyPr>
          <a:lstStyle/>
          <a:p>
            <a:r>
              <a:rPr lang="en-IN" dirty="0">
                <a:latin typeface="Calibri" panose="020F0502020204030204" pitchFamily="34" charset="0"/>
                <a:ea typeface="Calibri" panose="020F0502020204030204" pitchFamily="34" charset="0"/>
                <a:cs typeface="Times New Roman" panose="02020603050405020304" pitchFamily="18" charset="0"/>
              </a:rPr>
              <a:t>Introduction</a:t>
            </a:r>
            <a:endParaRPr lang="en-IN" dirty="0"/>
          </a:p>
        </p:txBody>
      </p:sp>
      <p:sp>
        <p:nvSpPr>
          <p:cNvPr id="4" name="TextBox 3">
            <a:extLst>
              <a:ext uri="{FF2B5EF4-FFF2-40B4-BE49-F238E27FC236}">
                <a16:creationId xmlns:a16="http://schemas.microsoft.com/office/drawing/2014/main" id="{4D2AFE38-0530-4071-9CFF-EC39779E97EE}"/>
              </a:ext>
            </a:extLst>
          </p:cNvPr>
          <p:cNvSpPr txBox="1"/>
          <p:nvPr/>
        </p:nvSpPr>
        <p:spPr>
          <a:xfrm>
            <a:off x="471340" y="1230478"/>
            <a:ext cx="6584368" cy="2031325"/>
          </a:xfrm>
          <a:prstGeom prst="rect">
            <a:avLst/>
          </a:prstGeom>
          <a:noFill/>
        </p:spPr>
        <p:txBody>
          <a:bodyPr wrap="square" rtlCol="0">
            <a:spAutoFit/>
          </a:bodyPr>
          <a:lstStyle/>
          <a:p>
            <a:pPr marL="285750" indent="-285750" algn="just">
              <a:buFont typeface="Arial" panose="020B0604020202020204" pitchFamily="34" charset="0"/>
              <a:buChar char="•"/>
            </a:pPr>
            <a:r>
              <a:rPr lang="en-IN" dirty="0"/>
              <a:t>Each robotic arm is designed and manufactured by considering several key parameters, including the number of axes and corresponding degrees of freedom, the working envelope and the area the robot covers, payload, speed and acceleration, repeatability etc. </a:t>
            </a:r>
          </a:p>
          <a:p>
            <a:pPr marL="285750" indent="-285750" algn="just">
              <a:buFont typeface="Arial" panose="020B0604020202020204" pitchFamily="34" charset="0"/>
              <a:buChar char="•"/>
            </a:pPr>
            <a:r>
              <a:rPr lang="en-IN" dirty="0"/>
              <a:t>The KUKA Lego robot is a scaled down poly-articulated type robotic arm with 6 axes.</a:t>
            </a:r>
          </a:p>
        </p:txBody>
      </p:sp>
      <p:pic>
        <p:nvPicPr>
          <p:cNvPr id="1026" name="Picture 2" descr="2">
            <a:extLst>
              <a:ext uri="{FF2B5EF4-FFF2-40B4-BE49-F238E27FC236}">
                <a16:creationId xmlns:a16="http://schemas.microsoft.com/office/drawing/2014/main" id="{7406C6A8-29E8-4950-821E-E3B6E97A56E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49730" y="986999"/>
            <a:ext cx="2439988" cy="2189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9B3064F8-BC4F-4B28-B00F-A9AB85AA4288}"/>
              </a:ext>
            </a:extLst>
          </p:cNvPr>
          <p:cNvSpPr/>
          <p:nvPr/>
        </p:nvSpPr>
        <p:spPr>
          <a:xfrm>
            <a:off x="8649730" y="3219911"/>
            <a:ext cx="2396875"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cs typeface="Times New Roman" panose="02020603050405020304" pitchFamily="18" charset="0"/>
              </a:rPr>
              <a:t> Fig. KUKA Lego robot</a:t>
            </a:r>
            <a:endParaRPr lang="en-IN" dirty="0"/>
          </a:p>
        </p:txBody>
      </p:sp>
      <p:sp>
        <p:nvSpPr>
          <p:cNvPr id="6" name="Rectangle 5">
            <a:extLst>
              <a:ext uri="{FF2B5EF4-FFF2-40B4-BE49-F238E27FC236}">
                <a16:creationId xmlns:a16="http://schemas.microsoft.com/office/drawing/2014/main" id="{05ADE711-A48A-4D1A-8176-493965DBE7A5}"/>
              </a:ext>
            </a:extLst>
          </p:cNvPr>
          <p:cNvSpPr/>
          <p:nvPr/>
        </p:nvSpPr>
        <p:spPr>
          <a:xfrm>
            <a:off x="304800" y="3406670"/>
            <a:ext cx="1823704" cy="375552"/>
          </a:xfrm>
          <a:prstGeom prst="rect">
            <a:avLst/>
          </a:prstGeom>
        </p:spPr>
        <p:txBody>
          <a:bodyPr wrap="none">
            <a:spAutoFit/>
          </a:bodyPr>
          <a:lstStyle/>
          <a:p>
            <a:pPr>
              <a:lnSpc>
                <a:spcPct val="107000"/>
              </a:lnSpc>
              <a:spcBef>
                <a:spcPts val="1200"/>
              </a:spcBef>
              <a:spcAft>
                <a:spcPts val="300"/>
              </a:spcAft>
            </a:pPr>
            <a:r>
              <a:rPr lang="en-IN" b="1" kern="1600" dirty="0">
                <a:latin typeface="Calibri Light" panose="020F0302020204030204" pitchFamily="34" charset="0"/>
                <a:ea typeface="Times New Roman" panose="02020603050405020304" pitchFamily="18" charset="0"/>
                <a:cs typeface="Times New Roman" panose="02020603050405020304" pitchFamily="18" charset="0"/>
              </a:rPr>
              <a:t>Key Terminologies</a:t>
            </a:r>
          </a:p>
        </p:txBody>
      </p:sp>
      <p:sp>
        <p:nvSpPr>
          <p:cNvPr id="8" name="TextBox 7">
            <a:extLst>
              <a:ext uri="{FF2B5EF4-FFF2-40B4-BE49-F238E27FC236}">
                <a16:creationId xmlns:a16="http://schemas.microsoft.com/office/drawing/2014/main" id="{99E65F22-65BC-4AE8-A810-D0133A4E1FA3}"/>
              </a:ext>
            </a:extLst>
          </p:cNvPr>
          <p:cNvSpPr txBox="1"/>
          <p:nvPr/>
        </p:nvSpPr>
        <p:spPr>
          <a:xfrm>
            <a:off x="471341" y="3769428"/>
            <a:ext cx="6584368" cy="2031325"/>
          </a:xfrm>
          <a:prstGeom prst="rect">
            <a:avLst/>
          </a:prstGeom>
          <a:noFill/>
        </p:spPr>
        <p:txBody>
          <a:bodyPr wrap="square" rtlCol="0">
            <a:spAutoFit/>
          </a:bodyPr>
          <a:lstStyle/>
          <a:p>
            <a:pPr marL="285750" lvl="0" indent="-285750" algn="just">
              <a:buFont typeface="Arial" panose="020B0604020202020204" pitchFamily="34" charset="0"/>
              <a:buChar char="•"/>
            </a:pPr>
            <a:r>
              <a:rPr lang="en-IN" dirty="0"/>
              <a:t>Degree of Freedom – The number of independent motions of a robot.</a:t>
            </a:r>
          </a:p>
          <a:p>
            <a:pPr marL="285750" lvl="0" indent="-285750" algn="just">
              <a:buFont typeface="Arial" panose="020B0604020202020204" pitchFamily="34" charset="0"/>
              <a:buChar char="•"/>
            </a:pPr>
            <a:r>
              <a:rPr lang="en-IN" dirty="0"/>
              <a:t>Tool Reference Frame (TRF) – The coordinate system fixed with the robot’s end effector.</a:t>
            </a:r>
          </a:p>
          <a:p>
            <a:pPr marL="285750" lvl="0" indent="-285750" algn="just">
              <a:buFont typeface="Arial" panose="020B0604020202020204" pitchFamily="34" charset="0"/>
              <a:buChar char="•"/>
            </a:pPr>
            <a:r>
              <a:rPr lang="en-IN" dirty="0"/>
              <a:t>Tool </a:t>
            </a:r>
            <a:r>
              <a:rPr lang="en-IN" dirty="0" err="1"/>
              <a:t>Center</a:t>
            </a:r>
            <a:r>
              <a:rPr lang="en-IN" dirty="0"/>
              <a:t> Point (TCP) – The point of the tool where the action is performed. </a:t>
            </a:r>
          </a:p>
          <a:p>
            <a:pPr lvl="0"/>
            <a:endParaRPr lang="en-IN" dirty="0"/>
          </a:p>
        </p:txBody>
      </p:sp>
      <p:sp>
        <p:nvSpPr>
          <p:cNvPr id="7" name="Rectangle 6">
            <a:extLst>
              <a:ext uri="{FF2B5EF4-FFF2-40B4-BE49-F238E27FC236}">
                <a16:creationId xmlns:a16="http://schemas.microsoft.com/office/drawing/2014/main" id="{51117B18-7043-4D78-9115-C8381D5A05A0}"/>
              </a:ext>
            </a:extLst>
          </p:cNvPr>
          <p:cNvSpPr/>
          <p:nvPr/>
        </p:nvSpPr>
        <p:spPr>
          <a:xfrm>
            <a:off x="8649730" y="3782222"/>
            <a:ext cx="3361038" cy="1867306"/>
          </a:xfrm>
          <a:prstGeom prst="rect">
            <a:avLst/>
          </a:prstGeom>
        </p:spPr>
        <p:txBody>
          <a:bodyPr wrap="square">
            <a:spAutoFit/>
          </a:bodyPr>
          <a:lstStyle/>
          <a:p>
            <a:pPr>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Specifications:</a:t>
            </a:r>
            <a:endParaRPr lang="en-IN" sz="12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Degrees of freedom : 6</a:t>
            </a:r>
            <a:endParaRPr lang="en-IN" sz="12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Controller : built-in </a:t>
            </a:r>
            <a:r>
              <a:rPr lang="en-IN" sz="1600" dirty="0">
                <a:solidFill>
                  <a:srgbClr val="000000"/>
                </a:solidFill>
                <a:latin typeface="Arial" panose="020B0604020202020204" pitchFamily="34" charset="0"/>
                <a:ea typeface="Calibri" panose="020F0502020204030204" pitchFamily="34" charset="0"/>
                <a:cs typeface="Times New Roman" panose="02020603050405020304" pitchFamily="18" charset="0"/>
              </a:rPr>
              <a:t>LEGO® SPIKE™ controller</a:t>
            </a:r>
            <a:r>
              <a:rPr lang="en-IN" dirty="0">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Reach : approx.. 330 mm</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66785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ECFF266-9087-2349-B236-D41FFFFD49DA}"/>
              </a:ext>
            </a:extLst>
          </p:cNvPr>
          <p:cNvPicPr>
            <a:picLocks noChangeAspect="1"/>
          </p:cNvPicPr>
          <p:nvPr/>
        </p:nvPicPr>
        <p:blipFill>
          <a:blip r:embed="rId2"/>
          <a:stretch>
            <a:fillRect/>
          </a:stretch>
        </p:blipFill>
        <p:spPr>
          <a:xfrm>
            <a:off x="755892" y="2703774"/>
            <a:ext cx="4117792" cy="3894242"/>
          </a:xfrm>
          <a:prstGeom prst="rect">
            <a:avLst/>
          </a:prstGeom>
        </p:spPr>
      </p:pic>
      <p:sp>
        <p:nvSpPr>
          <p:cNvPr id="5" name="Oval 4">
            <a:extLst>
              <a:ext uri="{FF2B5EF4-FFF2-40B4-BE49-F238E27FC236}">
                <a16:creationId xmlns:a16="http://schemas.microsoft.com/office/drawing/2014/main" id="{2D502EC9-B0D8-2D4E-91A6-E4A2311F15EE}"/>
              </a:ext>
            </a:extLst>
          </p:cNvPr>
          <p:cNvSpPr/>
          <p:nvPr/>
        </p:nvSpPr>
        <p:spPr>
          <a:xfrm>
            <a:off x="1586534" y="3868097"/>
            <a:ext cx="258094" cy="263987"/>
          </a:xfrm>
          <a:prstGeom prst="ellipse">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6" name="Straight Arrow Connector 5">
            <a:extLst>
              <a:ext uri="{FF2B5EF4-FFF2-40B4-BE49-F238E27FC236}">
                <a16:creationId xmlns:a16="http://schemas.microsoft.com/office/drawing/2014/main" id="{043FE1A6-1165-09A5-8479-64B4BD814E41}"/>
              </a:ext>
            </a:extLst>
          </p:cNvPr>
          <p:cNvCxnSpPr>
            <a:cxnSpLocks/>
            <a:stCxn id="7" idx="0"/>
            <a:endCxn id="5" idx="5"/>
          </p:cNvCxnSpPr>
          <p:nvPr/>
        </p:nvCxnSpPr>
        <p:spPr>
          <a:xfrm flipH="1" flipV="1">
            <a:off x="1806831" y="4093424"/>
            <a:ext cx="1007957" cy="1165743"/>
          </a:xfrm>
          <a:prstGeom prst="straightConnector1">
            <a:avLst/>
          </a:prstGeom>
          <a:ln w="19050">
            <a:solidFill>
              <a:srgbClr val="993C39"/>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418FBD22-C689-9301-9B81-F1F8A4B28796}"/>
              </a:ext>
            </a:extLst>
          </p:cNvPr>
          <p:cNvSpPr txBox="1"/>
          <p:nvPr/>
        </p:nvSpPr>
        <p:spPr>
          <a:xfrm>
            <a:off x="1875572" y="5259167"/>
            <a:ext cx="1878432" cy="369332"/>
          </a:xfrm>
          <a:prstGeom prst="rect">
            <a:avLst/>
          </a:prstGeom>
          <a:noFill/>
        </p:spPr>
        <p:txBody>
          <a:bodyPr wrap="square" rtlCol="0">
            <a:spAutoFit/>
          </a:bodyPr>
          <a:lstStyle/>
          <a:p>
            <a:r>
              <a:rPr lang="en-DE" dirty="0"/>
              <a:t>Unmastered axis</a:t>
            </a:r>
          </a:p>
        </p:txBody>
      </p:sp>
      <p:sp>
        <p:nvSpPr>
          <p:cNvPr id="9" name="TextBox 8">
            <a:extLst>
              <a:ext uri="{FF2B5EF4-FFF2-40B4-BE49-F238E27FC236}">
                <a16:creationId xmlns:a16="http://schemas.microsoft.com/office/drawing/2014/main" id="{B03B4701-5D90-2DB4-D3A8-DFCEDD4EEEFB}"/>
              </a:ext>
            </a:extLst>
          </p:cNvPr>
          <p:cNvSpPr txBox="1"/>
          <p:nvPr/>
        </p:nvSpPr>
        <p:spPr>
          <a:xfrm>
            <a:off x="388034" y="1054148"/>
            <a:ext cx="11118166" cy="1323439"/>
          </a:xfrm>
          <a:prstGeom prst="rect">
            <a:avLst/>
          </a:prstGeom>
          <a:noFill/>
        </p:spPr>
        <p:txBody>
          <a:bodyPr wrap="square">
            <a:spAutoFit/>
          </a:bodyPr>
          <a:lstStyle/>
          <a:p>
            <a:pPr marL="285750" indent="-285750">
              <a:buFont typeface="Arial" panose="020B0604020202020204" pitchFamily="34" charset="0"/>
              <a:buChar char="•"/>
            </a:pPr>
            <a:r>
              <a:rPr lang="en-DE" sz="2000" dirty="0"/>
              <a:t>Each axis has to be mastered individually before proceeding with the pick and place task.</a:t>
            </a:r>
          </a:p>
          <a:p>
            <a:pPr marL="742950" lvl="1" indent="-285750">
              <a:buFont typeface="Arial" panose="020B0604020202020204" pitchFamily="34" charset="0"/>
              <a:buChar char="•"/>
            </a:pPr>
            <a:r>
              <a:rPr lang="en-DE" sz="2000" dirty="0"/>
              <a:t>Click the robot icon and select the master tab.</a:t>
            </a:r>
          </a:p>
          <a:p>
            <a:pPr marL="914400" lvl="1" indent="-457200">
              <a:buFont typeface="Arial" panose="020B0604020202020204" pitchFamily="34" charset="0"/>
              <a:buChar char="•"/>
            </a:pPr>
            <a:r>
              <a:rPr lang="en-DE" sz="2000" dirty="0"/>
              <a:t>Select axis 1 and follow the on screen instructions to master it.</a:t>
            </a:r>
          </a:p>
          <a:p>
            <a:pPr marL="914400" lvl="1" indent="-457200">
              <a:buFont typeface="Arial" panose="020B0604020202020204" pitchFamily="34" charset="0"/>
              <a:buChar char="•"/>
            </a:pPr>
            <a:r>
              <a:rPr lang="en-DE" sz="2000" dirty="0"/>
              <a:t>Continue with the other axes till all are mastered</a:t>
            </a:r>
          </a:p>
        </p:txBody>
      </p:sp>
      <p:sp>
        <p:nvSpPr>
          <p:cNvPr id="10" name="Title 1">
            <a:extLst>
              <a:ext uri="{FF2B5EF4-FFF2-40B4-BE49-F238E27FC236}">
                <a16:creationId xmlns:a16="http://schemas.microsoft.com/office/drawing/2014/main" id="{6BAF58AD-F018-34EF-7A3A-77987E320CDE}"/>
              </a:ext>
            </a:extLst>
          </p:cNvPr>
          <p:cNvSpPr>
            <a:spLocks noGrp="1"/>
          </p:cNvSpPr>
          <p:nvPr>
            <p:ph type="title"/>
          </p:nvPr>
        </p:nvSpPr>
        <p:spPr>
          <a:xfrm>
            <a:off x="388034" y="307925"/>
            <a:ext cx="4212102" cy="746223"/>
          </a:xfrm>
        </p:spPr>
        <p:txBody>
          <a:bodyPr/>
          <a:lstStyle/>
          <a:p>
            <a:r>
              <a:rPr lang="en-DE" dirty="0"/>
              <a:t>Master the Robot</a:t>
            </a:r>
          </a:p>
        </p:txBody>
      </p:sp>
      <p:pic>
        <p:nvPicPr>
          <p:cNvPr id="18" name="Picture 17">
            <a:extLst>
              <a:ext uri="{FF2B5EF4-FFF2-40B4-BE49-F238E27FC236}">
                <a16:creationId xmlns:a16="http://schemas.microsoft.com/office/drawing/2014/main" id="{893475BF-AF42-3EA9-D7BF-4DDC4D60BA75}"/>
              </a:ext>
            </a:extLst>
          </p:cNvPr>
          <p:cNvPicPr>
            <a:picLocks noChangeAspect="1"/>
          </p:cNvPicPr>
          <p:nvPr/>
        </p:nvPicPr>
        <p:blipFill>
          <a:blip r:embed="rId3"/>
          <a:stretch>
            <a:fillRect/>
          </a:stretch>
        </p:blipFill>
        <p:spPr>
          <a:xfrm>
            <a:off x="7201648" y="2297747"/>
            <a:ext cx="3403818" cy="4300269"/>
          </a:xfrm>
          <a:prstGeom prst="rect">
            <a:avLst/>
          </a:prstGeom>
        </p:spPr>
      </p:pic>
    </p:spTree>
    <p:extLst>
      <p:ext uri="{BB962C8B-B14F-4D97-AF65-F5344CB8AC3E}">
        <p14:creationId xmlns:p14="http://schemas.microsoft.com/office/powerpoint/2010/main" val="4103876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C8B6DD-2FA2-563F-9D45-1B7F51FAC770}"/>
              </a:ext>
            </a:extLst>
          </p:cNvPr>
          <p:cNvSpPr>
            <a:spLocks noGrp="1"/>
          </p:cNvSpPr>
          <p:nvPr>
            <p:ph idx="1"/>
          </p:nvPr>
        </p:nvSpPr>
        <p:spPr>
          <a:xfrm>
            <a:off x="887186" y="2437946"/>
            <a:ext cx="3276600" cy="4183289"/>
          </a:xfrm>
        </p:spPr>
        <p:txBody>
          <a:bodyPr/>
          <a:lstStyle/>
          <a:p>
            <a:r>
              <a:rPr lang="en-DE" dirty="0"/>
              <a:t>Once mastered, the red indicator turns to green. </a:t>
            </a:r>
            <a:r>
              <a:rPr lang="en-GB" dirty="0"/>
              <a:t>When all the axes are indicated green you can proceed with the task.</a:t>
            </a:r>
            <a:endParaRPr lang="en-DE" dirty="0"/>
          </a:p>
          <a:p>
            <a:endParaRPr lang="en-DE" dirty="0"/>
          </a:p>
        </p:txBody>
      </p:sp>
      <p:pic>
        <p:nvPicPr>
          <p:cNvPr id="5" name="Picture 4">
            <a:extLst>
              <a:ext uri="{FF2B5EF4-FFF2-40B4-BE49-F238E27FC236}">
                <a16:creationId xmlns:a16="http://schemas.microsoft.com/office/drawing/2014/main" id="{157774B2-3994-4AF7-10D7-8B6ACCE7697A}"/>
              </a:ext>
            </a:extLst>
          </p:cNvPr>
          <p:cNvPicPr>
            <a:picLocks noChangeAspect="1"/>
          </p:cNvPicPr>
          <p:nvPr/>
        </p:nvPicPr>
        <p:blipFill>
          <a:blip r:embed="rId2"/>
          <a:stretch>
            <a:fillRect/>
          </a:stretch>
        </p:blipFill>
        <p:spPr>
          <a:xfrm>
            <a:off x="5315311" y="236764"/>
            <a:ext cx="6652351" cy="6384471"/>
          </a:xfrm>
          <a:prstGeom prst="rect">
            <a:avLst/>
          </a:prstGeom>
        </p:spPr>
      </p:pic>
      <p:sp>
        <p:nvSpPr>
          <p:cNvPr id="6" name="Oval 5">
            <a:extLst>
              <a:ext uri="{FF2B5EF4-FFF2-40B4-BE49-F238E27FC236}">
                <a16:creationId xmlns:a16="http://schemas.microsoft.com/office/drawing/2014/main" id="{67968B3A-6E49-B6B5-5762-F543444F5191}"/>
              </a:ext>
            </a:extLst>
          </p:cNvPr>
          <p:cNvSpPr/>
          <p:nvPr/>
        </p:nvSpPr>
        <p:spPr>
          <a:xfrm>
            <a:off x="6707415" y="2592425"/>
            <a:ext cx="258094" cy="263987"/>
          </a:xfrm>
          <a:prstGeom prst="ellipse">
            <a:avLst/>
          </a:prstGeom>
          <a:noFill/>
          <a:ln w="25400">
            <a:solidFill>
              <a:srgbClr val="00B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7" name="Straight Arrow Connector 6">
            <a:extLst>
              <a:ext uri="{FF2B5EF4-FFF2-40B4-BE49-F238E27FC236}">
                <a16:creationId xmlns:a16="http://schemas.microsoft.com/office/drawing/2014/main" id="{22C5DF3E-A823-8C15-FB91-2CE6C3272098}"/>
              </a:ext>
            </a:extLst>
          </p:cNvPr>
          <p:cNvCxnSpPr>
            <a:cxnSpLocks/>
            <a:stCxn id="8" idx="2"/>
            <a:endCxn id="6" idx="1"/>
          </p:cNvCxnSpPr>
          <p:nvPr/>
        </p:nvCxnSpPr>
        <p:spPr>
          <a:xfrm>
            <a:off x="3489798" y="1255688"/>
            <a:ext cx="3255414" cy="137539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006C7A5-FCD5-35F5-C211-8F8F37832A5F}"/>
              </a:ext>
            </a:extLst>
          </p:cNvPr>
          <p:cNvSpPr txBox="1"/>
          <p:nvPr/>
        </p:nvSpPr>
        <p:spPr>
          <a:xfrm>
            <a:off x="2240047" y="732468"/>
            <a:ext cx="2499502" cy="523220"/>
          </a:xfrm>
          <a:prstGeom prst="rect">
            <a:avLst/>
          </a:prstGeom>
          <a:noFill/>
        </p:spPr>
        <p:txBody>
          <a:bodyPr wrap="square" rtlCol="0">
            <a:spAutoFit/>
          </a:bodyPr>
          <a:lstStyle/>
          <a:p>
            <a:r>
              <a:rPr lang="en-DE" sz="2800" dirty="0"/>
              <a:t>Mastered axis</a:t>
            </a:r>
          </a:p>
        </p:txBody>
      </p:sp>
    </p:spTree>
    <p:extLst>
      <p:ext uri="{BB962C8B-B14F-4D97-AF65-F5344CB8AC3E}">
        <p14:creationId xmlns:p14="http://schemas.microsoft.com/office/powerpoint/2010/main" val="40869642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B2F83-F07B-6466-F442-DEEAEE4B3897}"/>
              </a:ext>
            </a:extLst>
          </p:cNvPr>
          <p:cNvSpPr>
            <a:spLocks noGrp="1"/>
          </p:cNvSpPr>
          <p:nvPr>
            <p:ph type="title"/>
          </p:nvPr>
        </p:nvSpPr>
        <p:spPr/>
        <p:txBody>
          <a:bodyPr/>
          <a:lstStyle/>
          <a:p>
            <a:r>
              <a:rPr lang="en-GB" dirty="0"/>
              <a:t>H</a:t>
            </a:r>
            <a:r>
              <a:rPr lang="en-DE" dirty="0"/>
              <a:t>ow to create a .src file</a:t>
            </a:r>
          </a:p>
        </p:txBody>
      </p:sp>
      <p:sp>
        <p:nvSpPr>
          <p:cNvPr id="3" name="Content Placeholder 2">
            <a:extLst>
              <a:ext uri="{FF2B5EF4-FFF2-40B4-BE49-F238E27FC236}">
                <a16:creationId xmlns:a16="http://schemas.microsoft.com/office/drawing/2014/main" id="{46005B25-DC7A-4163-AA4B-AA2CE7ECC11E}"/>
              </a:ext>
            </a:extLst>
          </p:cNvPr>
          <p:cNvSpPr>
            <a:spLocks noGrp="1"/>
          </p:cNvSpPr>
          <p:nvPr>
            <p:ph idx="1"/>
          </p:nvPr>
        </p:nvSpPr>
        <p:spPr>
          <a:xfrm>
            <a:off x="838200" y="1825624"/>
            <a:ext cx="5664200" cy="4511676"/>
          </a:xfrm>
        </p:spPr>
        <p:txBody>
          <a:bodyPr>
            <a:normAutofit/>
          </a:bodyPr>
          <a:lstStyle/>
          <a:p>
            <a:r>
              <a:rPr lang="en-DE" dirty="0"/>
              <a:t>Switch to expert mode.</a:t>
            </a:r>
          </a:p>
          <a:p>
            <a:r>
              <a:rPr lang="en-DE" dirty="0"/>
              <a:t>In the navigator menu, ensure that the specified folder is selected and the cursor is on the right half of the menu.</a:t>
            </a:r>
          </a:p>
          <a:p>
            <a:r>
              <a:rPr lang="en-DE" dirty="0"/>
              <a:t>Click New&gt;Module&gt;Enter file name.</a:t>
            </a:r>
          </a:p>
          <a:p>
            <a:r>
              <a:rPr lang="en-DE" dirty="0"/>
              <a:t>A new .src file and the corresponding .dat file are created.</a:t>
            </a:r>
          </a:p>
          <a:p>
            <a:r>
              <a:rPr lang="en-DE" dirty="0"/>
              <a:t>Click the select option to open and edit the program.</a:t>
            </a:r>
          </a:p>
        </p:txBody>
      </p:sp>
      <p:pic>
        <p:nvPicPr>
          <p:cNvPr id="5" name="Picture 4">
            <a:extLst>
              <a:ext uri="{FF2B5EF4-FFF2-40B4-BE49-F238E27FC236}">
                <a16:creationId xmlns:a16="http://schemas.microsoft.com/office/drawing/2014/main" id="{0B38709F-E335-FF5A-419A-F41183F12626}"/>
              </a:ext>
            </a:extLst>
          </p:cNvPr>
          <p:cNvPicPr>
            <a:picLocks noChangeAspect="1"/>
          </p:cNvPicPr>
          <p:nvPr/>
        </p:nvPicPr>
        <p:blipFill rotWithShape="1">
          <a:blip r:embed="rId2"/>
          <a:srcRect l="8274" r="6725"/>
          <a:stretch/>
        </p:blipFill>
        <p:spPr>
          <a:xfrm>
            <a:off x="6781799" y="1028700"/>
            <a:ext cx="5092701" cy="5308600"/>
          </a:xfrm>
          <a:prstGeom prst="rect">
            <a:avLst/>
          </a:prstGeom>
        </p:spPr>
      </p:pic>
      <p:sp>
        <p:nvSpPr>
          <p:cNvPr id="6" name="Oval 5">
            <a:extLst>
              <a:ext uri="{FF2B5EF4-FFF2-40B4-BE49-F238E27FC236}">
                <a16:creationId xmlns:a16="http://schemas.microsoft.com/office/drawing/2014/main" id="{0444B6E9-7FEA-3F29-FBB0-EDBDEDAC6227}"/>
              </a:ext>
            </a:extLst>
          </p:cNvPr>
          <p:cNvSpPr/>
          <p:nvPr/>
        </p:nvSpPr>
        <p:spPr>
          <a:xfrm>
            <a:off x="8784372" y="2064124"/>
            <a:ext cx="1540728" cy="510343"/>
          </a:xfrm>
          <a:prstGeom prst="ellipse">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7" name="Straight Arrow Connector 6">
            <a:extLst>
              <a:ext uri="{FF2B5EF4-FFF2-40B4-BE49-F238E27FC236}">
                <a16:creationId xmlns:a16="http://schemas.microsoft.com/office/drawing/2014/main" id="{3F23ED27-638F-BBEE-A10D-114A585F41D7}"/>
              </a:ext>
            </a:extLst>
          </p:cNvPr>
          <p:cNvCxnSpPr>
            <a:cxnSpLocks/>
            <a:stCxn id="8" idx="0"/>
            <a:endCxn id="6" idx="4"/>
          </p:cNvCxnSpPr>
          <p:nvPr/>
        </p:nvCxnSpPr>
        <p:spPr>
          <a:xfrm flipH="1" flipV="1">
            <a:off x="9554736" y="2574467"/>
            <a:ext cx="73358" cy="1070195"/>
          </a:xfrm>
          <a:prstGeom prst="straightConnector1">
            <a:avLst/>
          </a:prstGeom>
          <a:ln w="19050">
            <a:solidFill>
              <a:srgbClr val="993C39"/>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BE8DB66-5D90-CD99-F8C4-2742969F6074}"/>
              </a:ext>
            </a:extLst>
          </p:cNvPr>
          <p:cNvSpPr txBox="1"/>
          <p:nvPr/>
        </p:nvSpPr>
        <p:spPr>
          <a:xfrm>
            <a:off x="9029700" y="3644662"/>
            <a:ext cx="1196788" cy="923330"/>
          </a:xfrm>
          <a:prstGeom prst="rect">
            <a:avLst/>
          </a:prstGeom>
          <a:noFill/>
        </p:spPr>
        <p:txBody>
          <a:bodyPr wrap="square" rtlCol="0">
            <a:spAutoFit/>
          </a:bodyPr>
          <a:lstStyle/>
          <a:p>
            <a:r>
              <a:rPr lang="en-DE" dirty="0"/>
              <a:t>Cursor in the right window</a:t>
            </a:r>
          </a:p>
        </p:txBody>
      </p:sp>
      <p:sp>
        <p:nvSpPr>
          <p:cNvPr id="17" name="Oval 16">
            <a:extLst>
              <a:ext uri="{FF2B5EF4-FFF2-40B4-BE49-F238E27FC236}">
                <a16:creationId xmlns:a16="http://schemas.microsoft.com/office/drawing/2014/main" id="{9C1B3770-9AAD-0562-4E1B-699D10709084}"/>
              </a:ext>
            </a:extLst>
          </p:cNvPr>
          <p:cNvSpPr/>
          <p:nvPr/>
        </p:nvSpPr>
        <p:spPr>
          <a:xfrm>
            <a:off x="8064893" y="5650395"/>
            <a:ext cx="448681" cy="357809"/>
          </a:xfrm>
          <a:prstGeom prst="ellipse">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8" name="Oval 17">
            <a:extLst>
              <a:ext uri="{FF2B5EF4-FFF2-40B4-BE49-F238E27FC236}">
                <a16:creationId xmlns:a16="http://schemas.microsoft.com/office/drawing/2014/main" id="{40E7989E-18C7-F3C1-CBF1-3FBC3EC808B6}"/>
              </a:ext>
            </a:extLst>
          </p:cNvPr>
          <p:cNvSpPr/>
          <p:nvPr/>
        </p:nvSpPr>
        <p:spPr>
          <a:xfrm>
            <a:off x="7616212" y="5636039"/>
            <a:ext cx="448681" cy="357809"/>
          </a:xfrm>
          <a:prstGeom prst="ellipse">
            <a:avLst/>
          </a:prstGeom>
          <a:noFill/>
          <a:ln w="1905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12461013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CF7A6F-1D38-704D-EF5C-E933B2AC4543}"/>
              </a:ext>
            </a:extLst>
          </p:cNvPr>
          <p:cNvSpPr>
            <a:spLocks noGrp="1"/>
          </p:cNvSpPr>
          <p:nvPr>
            <p:ph type="title"/>
          </p:nvPr>
        </p:nvSpPr>
        <p:spPr/>
        <p:txBody>
          <a:bodyPr/>
          <a:lstStyle/>
          <a:p>
            <a:r>
              <a:rPr lang="en-DE" dirty="0"/>
              <a:t>Description of the task</a:t>
            </a:r>
          </a:p>
        </p:txBody>
      </p:sp>
      <p:sp>
        <p:nvSpPr>
          <p:cNvPr id="3" name="Content Placeholder 2">
            <a:extLst>
              <a:ext uri="{FF2B5EF4-FFF2-40B4-BE49-F238E27FC236}">
                <a16:creationId xmlns:a16="http://schemas.microsoft.com/office/drawing/2014/main" id="{6F4DEF7F-C608-C7B1-A5F3-B5E90CD02C5C}"/>
              </a:ext>
            </a:extLst>
          </p:cNvPr>
          <p:cNvSpPr>
            <a:spLocks noGrp="1"/>
          </p:cNvSpPr>
          <p:nvPr>
            <p:ph idx="1"/>
          </p:nvPr>
        </p:nvSpPr>
        <p:spPr>
          <a:xfrm>
            <a:off x="838200" y="1558925"/>
            <a:ext cx="10515600" cy="1603375"/>
          </a:xfrm>
        </p:spPr>
        <p:txBody>
          <a:bodyPr>
            <a:normAutofit fontScale="77500" lnSpcReduction="20000"/>
          </a:bodyPr>
          <a:lstStyle/>
          <a:p>
            <a:r>
              <a:rPr lang="en-DE" dirty="0"/>
              <a:t>The primary objective of the task is to pick the work piece (Ping Pong ball) from the fixed pick up position, traverse over or around the obstacle and place it at the designated position.</a:t>
            </a:r>
          </a:p>
          <a:p>
            <a:r>
              <a:rPr lang="en-GB" dirty="0"/>
              <a:t>The TCP has to follow the positions indicated in the diagram.</a:t>
            </a:r>
          </a:p>
          <a:p>
            <a:r>
              <a:rPr lang="en-GB" dirty="0"/>
              <a:t>The coordinates of the said points and the type of motion can be chosen by the user.</a:t>
            </a:r>
          </a:p>
        </p:txBody>
      </p:sp>
      <p:sp>
        <p:nvSpPr>
          <p:cNvPr id="4" name="Content Placeholder 2">
            <a:extLst>
              <a:ext uri="{FF2B5EF4-FFF2-40B4-BE49-F238E27FC236}">
                <a16:creationId xmlns:a16="http://schemas.microsoft.com/office/drawing/2014/main" id="{0E0D117D-A388-E645-5DB3-9E0436331793}"/>
              </a:ext>
            </a:extLst>
          </p:cNvPr>
          <p:cNvSpPr txBox="1">
            <a:spLocks/>
          </p:cNvSpPr>
          <p:nvPr/>
        </p:nvSpPr>
        <p:spPr>
          <a:xfrm>
            <a:off x="838200" y="3429000"/>
            <a:ext cx="10515600" cy="292893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Steps:</a:t>
            </a:r>
          </a:p>
          <a:p>
            <a:pPr marL="514350" indent="-514350">
              <a:buFont typeface="+mj-lt"/>
              <a:buAutoNum type="arabicPeriod"/>
            </a:pPr>
            <a:r>
              <a:rPr lang="en-US" dirty="0"/>
              <a:t>Ensure that the robot is mastered and at home position.</a:t>
            </a:r>
          </a:p>
          <a:p>
            <a:pPr marL="514350" indent="-514350">
              <a:buFont typeface="+mj-lt"/>
              <a:buAutoNum type="arabicPeriod"/>
            </a:pPr>
            <a:r>
              <a:rPr lang="en-US" dirty="0"/>
              <a:t>Place the work piece on the pick position.</a:t>
            </a:r>
          </a:p>
          <a:p>
            <a:pPr marL="514350" indent="-514350">
              <a:buFont typeface="+mj-lt"/>
              <a:buAutoNum type="arabicPeriod"/>
            </a:pPr>
            <a:r>
              <a:rPr lang="en-US" dirty="0"/>
              <a:t>The TCP moves from home position(H) to target position 1, then down to the pick position.</a:t>
            </a:r>
          </a:p>
          <a:p>
            <a:pPr marL="514350" indent="-514350">
              <a:buFont typeface="+mj-lt"/>
              <a:buAutoNum type="arabicPeriod"/>
            </a:pPr>
            <a:r>
              <a:rPr lang="en-US" dirty="0"/>
              <a:t>Once the work piece is secure in the gripper, the TCP moves to the target position 2 avoiding the obstacle.</a:t>
            </a:r>
          </a:p>
          <a:p>
            <a:pPr marL="514350" indent="-514350">
              <a:buFont typeface="+mj-lt"/>
              <a:buAutoNum type="arabicPeriod"/>
            </a:pPr>
            <a:r>
              <a:rPr lang="en-US" dirty="0"/>
              <a:t>The work piece is placed at the place position. The TCP returns to home position. This completes one work cycle.</a:t>
            </a:r>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27784164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A014A84A-207D-8B46-D9D2-27EA5FD0BFA1}"/>
              </a:ext>
            </a:extLst>
          </p:cNvPr>
          <p:cNvSpPr/>
          <p:nvPr/>
        </p:nvSpPr>
        <p:spPr>
          <a:xfrm>
            <a:off x="3598125" y="1198137"/>
            <a:ext cx="582242" cy="1724403"/>
          </a:xfrm>
          <a:prstGeom prst="rect">
            <a:avLst/>
          </a:prstGeom>
          <a:solidFill>
            <a:schemeClr val="accent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 name="Rectangle 8">
            <a:extLst>
              <a:ext uri="{FF2B5EF4-FFF2-40B4-BE49-F238E27FC236}">
                <a16:creationId xmlns:a16="http://schemas.microsoft.com/office/drawing/2014/main" id="{FA519D76-F903-E6ED-8B1A-7CA0E94A6102}"/>
              </a:ext>
            </a:extLst>
          </p:cNvPr>
          <p:cNvSpPr/>
          <p:nvPr/>
        </p:nvSpPr>
        <p:spPr>
          <a:xfrm>
            <a:off x="2782213" y="3722742"/>
            <a:ext cx="2249714" cy="2853206"/>
          </a:xfrm>
          <a:prstGeom prst="rect">
            <a:avLst/>
          </a:prstGeom>
          <a:solidFill>
            <a:schemeClr val="bg1">
              <a:alpha val="2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 name="Rectangle 4">
            <a:extLst>
              <a:ext uri="{FF2B5EF4-FFF2-40B4-BE49-F238E27FC236}">
                <a16:creationId xmlns:a16="http://schemas.microsoft.com/office/drawing/2014/main" id="{BF05EE9F-ADBF-3312-3DC4-0FE9E90CE577}"/>
              </a:ext>
            </a:extLst>
          </p:cNvPr>
          <p:cNvSpPr/>
          <p:nvPr/>
        </p:nvSpPr>
        <p:spPr>
          <a:xfrm>
            <a:off x="3598125" y="3932461"/>
            <a:ext cx="582242" cy="1264106"/>
          </a:xfrm>
          <a:prstGeom prst="rect">
            <a:avLst/>
          </a:prstGeom>
          <a:solidFill>
            <a:schemeClr val="accent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 name="Rectangle 5">
            <a:extLst>
              <a:ext uri="{FF2B5EF4-FFF2-40B4-BE49-F238E27FC236}">
                <a16:creationId xmlns:a16="http://schemas.microsoft.com/office/drawing/2014/main" id="{29DFD460-CFD4-0C4D-7397-52D1A0B2336E}"/>
              </a:ext>
            </a:extLst>
          </p:cNvPr>
          <p:cNvSpPr/>
          <p:nvPr/>
        </p:nvSpPr>
        <p:spPr>
          <a:xfrm>
            <a:off x="3778042" y="5512606"/>
            <a:ext cx="222408" cy="817716"/>
          </a:xfrm>
          <a:prstGeom prst="rect">
            <a:avLst/>
          </a:prstGeom>
          <a:solidFill>
            <a:schemeClr val="accent5">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 name="Rectangle 6">
            <a:extLst>
              <a:ext uri="{FF2B5EF4-FFF2-40B4-BE49-F238E27FC236}">
                <a16:creationId xmlns:a16="http://schemas.microsoft.com/office/drawing/2014/main" id="{783523FD-929E-5243-B16D-0820531563B2}"/>
              </a:ext>
            </a:extLst>
          </p:cNvPr>
          <p:cNvSpPr/>
          <p:nvPr/>
        </p:nvSpPr>
        <p:spPr>
          <a:xfrm>
            <a:off x="3002630" y="5765615"/>
            <a:ext cx="312089" cy="311697"/>
          </a:xfrm>
          <a:prstGeom prst="rect">
            <a:avLst/>
          </a:prstGeom>
          <a:solidFill>
            <a:schemeClr val="accent4">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1DDBE338-22B0-2F44-C573-CB1DD84A1B66}"/>
              </a:ext>
            </a:extLst>
          </p:cNvPr>
          <p:cNvSpPr/>
          <p:nvPr/>
        </p:nvSpPr>
        <p:spPr>
          <a:xfrm>
            <a:off x="4463773" y="5765615"/>
            <a:ext cx="312089" cy="311697"/>
          </a:xfrm>
          <a:prstGeom prst="rect">
            <a:avLst/>
          </a:prstGeom>
          <a:solidFill>
            <a:schemeClr val="accent6">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Rectangle 9">
            <a:extLst>
              <a:ext uri="{FF2B5EF4-FFF2-40B4-BE49-F238E27FC236}">
                <a16:creationId xmlns:a16="http://schemas.microsoft.com/office/drawing/2014/main" id="{0A2177A2-34EA-2F91-CD19-3719E3FA79BF}"/>
              </a:ext>
            </a:extLst>
          </p:cNvPr>
          <p:cNvSpPr/>
          <p:nvPr/>
        </p:nvSpPr>
        <p:spPr>
          <a:xfrm>
            <a:off x="2765859" y="2931969"/>
            <a:ext cx="2249714" cy="194303"/>
          </a:xfrm>
          <a:prstGeom prst="rect">
            <a:avLst/>
          </a:prstGeom>
          <a:solidFill>
            <a:schemeClr val="bg1">
              <a:alpha val="2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 name="Rectangle 10">
            <a:extLst>
              <a:ext uri="{FF2B5EF4-FFF2-40B4-BE49-F238E27FC236}">
                <a16:creationId xmlns:a16="http://schemas.microsoft.com/office/drawing/2014/main" id="{AB95102B-43F6-104D-A801-362044684282}"/>
              </a:ext>
            </a:extLst>
          </p:cNvPr>
          <p:cNvSpPr/>
          <p:nvPr/>
        </p:nvSpPr>
        <p:spPr>
          <a:xfrm>
            <a:off x="3598125" y="592165"/>
            <a:ext cx="582242" cy="583200"/>
          </a:xfrm>
          <a:prstGeom prst="rect">
            <a:avLst/>
          </a:prstGeom>
          <a:solidFill>
            <a:schemeClr val="accent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2" name="Rectangle 11">
            <a:extLst>
              <a:ext uri="{FF2B5EF4-FFF2-40B4-BE49-F238E27FC236}">
                <a16:creationId xmlns:a16="http://schemas.microsoft.com/office/drawing/2014/main" id="{A0432A62-8E18-1CA1-5768-A8E5B69CED30}"/>
              </a:ext>
            </a:extLst>
          </p:cNvPr>
          <p:cNvSpPr/>
          <p:nvPr/>
        </p:nvSpPr>
        <p:spPr>
          <a:xfrm>
            <a:off x="3778042" y="1660803"/>
            <a:ext cx="222408" cy="1271167"/>
          </a:xfrm>
          <a:prstGeom prst="rect">
            <a:avLst/>
          </a:prstGeom>
          <a:solidFill>
            <a:schemeClr val="accent5">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3" name="Rectangle 12">
            <a:extLst>
              <a:ext uri="{FF2B5EF4-FFF2-40B4-BE49-F238E27FC236}">
                <a16:creationId xmlns:a16="http://schemas.microsoft.com/office/drawing/2014/main" id="{FE3F6AC7-AAE2-20C1-3888-948C3D9AF49C}"/>
              </a:ext>
            </a:extLst>
          </p:cNvPr>
          <p:cNvSpPr/>
          <p:nvPr/>
        </p:nvSpPr>
        <p:spPr>
          <a:xfrm>
            <a:off x="3002630" y="2610844"/>
            <a:ext cx="312089" cy="311697"/>
          </a:xfrm>
          <a:prstGeom prst="rect">
            <a:avLst/>
          </a:prstGeom>
          <a:solidFill>
            <a:schemeClr val="accent4">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 name="Rectangle 13">
            <a:extLst>
              <a:ext uri="{FF2B5EF4-FFF2-40B4-BE49-F238E27FC236}">
                <a16:creationId xmlns:a16="http://schemas.microsoft.com/office/drawing/2014/main" id="{B75DFC83-F723-4A4D-59DD-B36BD1BADCCD}"/>
              </a:ext>
            </a:extLst>
          </p:cNvPr>
          <p:cNvSpPr/>
          <p:nvPr/>
        </p:nvSpPr>
        <p:spPr>
          <a:xfrm>
            <a:off x="4463773" y="2610844"/>
            <a:ext cx="312089" cy="311697"/>
          </a:xfrm>
          <a:prstGeom prst="rect">
            <a:avLst/>
          </a:prstGeom>
          <a:solidFill>
            <a:schemeClr val="accent6">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6" name="Oval 15">
            <a:extLst>
              <a:ext uri="{FF2B5EF4-FFF2-40B4-BE49-F238E27FC236}">
                <a16:creationId xmlns:a16="http://schemas.microsoft.com/office/drawing/2014/main" id="{0C6EEAA3-54FF-4342-C75E-BAFBCCC9B835}"/>
              </a:ext>
            </a:extLst>
          </p:cNvPr>
          <p:cNvSpPr/>
          <p:nvPr/>
        </p:nvSpPr>
        <p:spPr>
          <a:xfrm>
            <a:off x="3799246" y="792098"/>
            <a:ext cx="180000" cy="180000"/>
          </a:xfrm>
          <a:prstGeom prst="ellipse">
            <a:avLst/>
          </a:prstGeom>
          <a:solidFill>
            <a:schemeClr val="bg1"/>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 name="Oval 16">
            <a:extLst>
              <a:ext uri="{FF2B5EF4-FFF2-40B4-BE49-F238E27FC236}">
                <a16:creationId xmlns:a16="http://schemas.microsoft.com/office/drawing/2014/main" id="{2B18EA52-8F74-5C2B-6801-991AA612B86A}"/>
              </a:ext>
            </a:extLst>
          </p:cNvPr>
          <p:cNvSpPr/>
          <p:nvPr/>
        </p:nvSpPr>
        <p:spPr>
          <a:xfrm>
            <a:off x="3068674" y="1881487"/>
            <a:ext cx="180000" cy="180000"/>
          </a:xfrm>
          <a:prstGeom prst="ellipse">
            <a:avLst/>
          </a:prstGeom>
          <a:solidFill>
            <a:schemeClr val="bg1"/>
          </a:solidFill>
          <a:ln w="254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8" name="Oval 17">
            <a:extLst>
              <a:ext uri="{FF2B5EF4-FFF2-40B4-BE49-F238E27FC236}">
                <a16:creationId xmlns:a16="http://schemas.microsoft.com/office/drawing/2014/main" id="{4964B10D-0AA6-0A64-5D31-2AFFE00DCDE3}"/>
              </a:ext>
            </a:extLst>
          </p:cNvPr>
          <p:cNvSpPr/>
          <p:nvPr/>
        </p:nvSpPr>
        <p:spPr>
          <a:xfrm>
            <a:off x="3068674" y="2426130"/>
            <a:ext cx="180000" cy="180000"/>
          </a:xfrm>
          <a:prstGeom prst="ellipse">
            <a:avLst/>
          </a:prstGeom>
          <a:solidFill>
            <a:schemeClr val="bg1"/>
          </a:solidFill>
          <a:ln w="25400">
            <a:solidFill>
              <a:schemeClr val="accent4">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9" name="Oval 18">
            <a:extLst>
              <a:ext uri="{FF2B5EF4-FFF2-40B4-BE49-F238E27FC236}">
                <a16:creationId xmlns:a16="http://schemas.microsoft.com/office/drawing/2014/main" id="{C26FB4A6-5051-6537-1661-B062C0518278}"/>
              </a:ext>
            </a:extLst>
          </p:cNvPr>
          <p:cNvSpPr/>
          <p:nvPr/>
        </p:nvSpPr>
        <p:spPr>
          <a:xfrm>
            <a:off x="4529818" y="1881487"/>
            <a:ext cx="180000" cy="180000"/>
          </a:xfrm>
          <a:prstGeom prst="ellipse">
            <a:avLst/>
          </a:prstGeom>
          <a:solidFill>
            <a:schemeClr val="bg1"/>
          </a:solidFill>
          <a:ln w="25400">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0" name="Oval 19">
            <a:extLst>
              <a:ext uri="{FF2B5EF4-FFF2-40B4-BE49-F238E27FC236}">
                <a16:creationId xmlns:a16="http://schemas.microsoft.com/office/drawing/2014/main" id="{DEBC415B-2F1E-996D-2881-11696B5ABD84}"/>
              </a:ext>
            </a:extLst>
          </p:cNvPr>
          <p:cNvSpPr/>
          <p:nvPr/>
        </p:nvSpPr>
        <p:spPr>
          <a:xfrm>
            <a:off x="4524013" y="2421416"/>
            <a:ext cx="180000" cy="180000"/>
          </a:xfrm>
          <a:prstGeom prst="ellipse">
            <a:avLst/>
          </a:prstGeom>
          <a:solidFill>
            <a:schemeClr val="bg1"/>
          </a:solidFill>
          <a:ln w="254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cxnSp>
        <p:nvCxnSpPr>
          <p:cNvPr id="22" name="Straight Arrow Connector 21">
            <a:extLst>
              <a:ext uri="{FF2B5EF4-FFF2-40B4-BE49-F238E27FC236}">
                <a16:creationId xmlns:a16="http://schemas.microsoft.com/office/drawing/2014/main" id="{C035CDA9-0E99-4618-542C-052109E6E5A7}"/>
              </a:ext>
            </a:extLst>
          </p:cNvPr>
          <p:cNvCxnSpPr>
            <a:cxnSpLocks/>
          </p:cNvCxnSpPr>
          <p:nvPr/>
        </p:nvCxnSpPr>
        <p:spPr>
          <a:xfrm flipH="1">
            <a:off x="3248674" y="972098"/>
            <a:ext cx="529368" cy="863142"/>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EAFFAF3B-294E-AACC-C724-55AFA7463661}"/>
              </a:ext>
            </a:extLst>
          </p:cNvPr>
          <p:cNvCxnSpPr>
            <a:cxnSpLocks/>
          </p:cNvCxnSpPr>
          <p:nvPr/>
        </p:nvCxnSpPr>
        <p:spPr>
          <a:xfrm>
            <a:off x="3068674" y="2101737"/>
            <a:ext cx="0" cy="31967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479BE4A3-9449-1765-CC3A-449F8569559B}"/>
              </a:ext>
            </a:extLst>
          </p:cNvPr>
          <p:cNvCxnSpPr>
            <a:cxnSpLocks/>
          </p:cNvCxnSpPr>
          <p:nvPr/>
        </p:nvCxnSpPr>
        <p:spPr>
          <a:xfrm rot="10800000">
            <a:off x="3239539" y="2087497"/>
            <a:ext cx="0" cy="31967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0B7BBA0D-32DC-5888-E0FA-72EE1E627F07}"/>
              </a:ext>
            </a:extLst>
          </p:cNvPr>
          <p:cNvCxnSpPr>
            <a:cxnSpLocks/>
          </p:cNvCxnSpPr>
          <p:nvPr/>
        </p:nvCxnSpPr>
        <p:spPr>
          <a:xfrm>
            <a:off x="4533148" y="2101737"/>
            <a:ext cx="0" cy="31967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FC41585C-FF41-4AE8-B3B4-78DC2E47B4DB}"/>
              </a:ext>
            </a:extLst>
          </p:cNvPr>
          <p:cNvCxnSpPr>
            <a:cxnSpLocks/>
          </p:cNvCxnSpPr>
          <p:nvPr/>
        </p:nvCxnSpPr>
        <p:spPr>
          <a:xfrm rot="10800000">
            <a:off x="4704013" y="2087497"/>
            <a:ext cx="0" cy="319679"/>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C5F4DB4-F6E9-E6F7-54C7-7CAC1EBC0EE5}"/>
              </a:ext>
            </a:extLst>
          </p:cNvPr>
          <p:cNvCxnSpPr>
            <a:cxnSpLocks/>
          </p:cNvCxnSpPr>
          <p:nvPr/>
        </p:nvCxnSpPr>
        <p:spPr>
          <a:xfrm flipH="1" flipV="1">
            <a:off x="4000450" y="972098"/>
            <a:ext cx="539970" cy="842623"/>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D5DA2EB9-B056-D618-79FE-455504086621}"/>
              </a:ext>
            </a:extLst>
          </p:cNvPr>
          <p:cNvSpPr txBox="1"/>
          <p:nvPr/>
        </p:nvSpPr>
        <p:spPr>
          <a:xfrm>
            <a:off x="3262968" y="1280558"/>
            <a:ext cx="250390" cy="246221"/>
          </a:xfrm>
          <a:prstGeom prst="rect">
            <a:avLst/>
          </a:prstGeom>
          <a:noFill/>
        </p:spPr>
        <p:txBody>
          <a:bodyPr wrap="none" rtlCol="0">
            <a:spAutoFit/>
          </a:bodyPr>
          <a:lstStyle/>
          <a:p>
            <a:r>
              <a:rPr lang="en-DE" sz="1000" dirty="0"/>
              <a:t>1</a:t>
            </a:r>
          </a:p>
        </p:txBody>
      </p:sp>
      <p:sp>
        <p:nvSpPr>
          <p:cNvPr id="40" name="TextBox 39">
            <a:extLst>
              <a:ext uri="{FF2B5EF4-FFF2-40B4-BE49-F238E27FC236}">
                <a16:creationId xmlns:a16="http://schemas.microsoft.com/office/drawing/2014/main" id="{51B28532-80A1-C7F6-8B4E-557F59214233}"/>
              </a:ext>
            </a:extLst>
          </p:cNvPr>
          <p:cNvSpPr txBox="1"/>
          <p:nvPr/>
        </p:nvSpPr>
        <p:spPr>
          <a:xfrm>
            <a:off x="2836689" y="2103337"/>
            <a:ext cx="250390" cy="246221"/>
          </a:xfrm>
          <a:prstGeom prst="rect">
            <a:avLst/>
          </a:prstGeom>
          <a:noFill/>
        </p:spPr>
        <p:txBody>
          <a:bodyPr wrap="none" rtlCol="0">
            <a:spAutoFit/>
          </a:bodyPr>
          <a:lstStyle/>
          <a:p>
            <a:r>
              <a:rPr lang="en-DE" sz="1000" dirty="0"/>
              <a:t>2</a:t>
            </a:r>
          </a:p>
        </p:txBody>
      </p:sp>
      <p:sp>
        <p:nvSpPr>
          <p:cNvPr id="41" name="TextBox 40">
            <a:extLst>
              <a:ext uri="{FF2B5EF4-FFF2-40B4-BE49-F238E27FC236}">
                <a16:creationId xmlns:a16="http://schemas.microsoft.com/office/drawing/2014/main" id="{3E84D8FF-07BD-B6EB-0439-DF23E6FE02FF}"/>
              </a:ext>
            </a:extLst>
          </p:cNvPr>
          <p:cNvSpPr txBox="1"/>
          <p:nvPr/>
        </p:nvSpPr>
        <p:spPr>
          <a:xfrm>
            <a:off x="3226067" y="2120698"/>
            <a:ext cx="250390" cy="246221"/>
          </a:xfrm>
          <a:prstGeom prst="rect">
            <a:avLst/>
          </a:prstGeom>
          <a:noFill/>
        </p:spPr>
        <p:txBody>
          <a:bodyPr wrap="none" rtlCol="0">
            <a:spAutoFit/>
          </a:bodyPr>
          <a:lstStyle/>
          <a:p>
            <a:r>
              <a:rPr lang="en-DE" sz="1000" dirty="0"/>
              <a:t>3</a:t>
            </a:r>
          </a:p>
        </p:txBody>
      </p:sp>
      <p:sp>
        <p:nvSpPr>
          <p:cNvPr id="42" name="TextBox 41">
            <a:extLst>
              <a:ext uri="{FF2B5EF4-FFF2-40B4-BE49-F238E27FC236}">
                <a16:creationId xmlns:a16="http://schemas.microsoft.com/office/drawing/2014/main" id="{E65A5243-AE39-9A0C-0500-B84AE84673AF}"/>
              </a:ext>
            </a:extLst>
          </p:cNvPr>
          <p:cNvSpPr txBox="1"/>
          <p:nvPr/>
        </p:nvSpPr>
        <p:spPr>
          <a:xfrm>
            <a:off x="3758401" y="1243632"/>
            <a:ext cx="250390" cy="246221"/>
          </a:xfrm>
          <a:prstGeom prst="rect">
            <a:avLst/>
          </a:prstGeom>
          <a:noFill/>
        </p:spPr>
        <p:txBody>
          <a:bodyPr wrap="none" rtlCol="0">
            <a:spAutoFit/>
          </a:bodyPr>
          <a:lstStyle/>
          <a:p>
            <a:r>
              <a:rPr lang="en-DE" sz="1000" dirty="0"/>
              <a:t>4</a:t>
            </a:r>
          </a:p>
        </p:txBody>
      </p:sp>
      <p:sp>
        <p:nvSpPr>
          <p:cNvPr id="43" name="TextBox 42">
            <a:extLst>
              <a:ext uri="{FF2B5EF4-FFF2-40B4-BE49-F238E27FC236}">
                <a16:creationId xmlns:a16="http://schemas.microsoft.com/office/drawing/2014/main" id="{2D8E2D80-88F8-3DE8-39D4-FBD658209362}"/>
              </a:ext>
            </a:extLst>
          </p:cNvPr>
          <p:cNvSpPr txBox="1"/>
          <p:nvPr/>
        </p:nvSpPr>
        <p:spPr>
          <a:xfrm>
            <a:off x="4338578" y="2120698"/>
            <a:ext cx="250390" cy="246221"/>
          </a:xfrm>
          <a:prstGeom prst="rect">
            <a:avLst/>
          </a:prstGeom>
          <a:noFill/>
        </p:spPr>
        <p:txBody>
          <a:bodyPr wrap="none" rtlCol="0">
            <a:spAutoFit/>
          </a:bodyPr>
          <a:lstStyle/>
          <a:p>
            <a:r>
              <a:rPr lang="en-DE" sz="1000" dirty="0"/>
              <a:t>5</a:t>
            </a:r>
          </a:p>
        </p:txBody>
      </p:sp>
      <p:sp>
        <p:nvSpPr>
          <p:cNvPr id="44" name="TextBox 43">
            <a:extLst>
              <a:ext uri="{FF2B5EF4-FFF2-40B4-BE49-F238E27FC236}">
                <a16:creationId xmlns:a16="http://schemas.microsoft.com/office/drawing/2014/main" id="{37C1C1D9-58F2-02CF-4E80-809C62DC9187}"/>
              </a:ext>
            </a:extLst>
          </p:cNvPr>
          <p:cNvSpPr txBox="1"/>
          <p:nvPr/>
        </p:nvSpPr>
        <p:spPr>
          <a:xfrm>
            <a:off x="4691359" y="2120698"/>
            <a:ext cx="250390" cy="246221"/>
          </a:xfrm>
          <a:prstGeom prst="rect">
            <a:avLst/>
          </a:prstGeom>
          <a:noFill/>
        </p:spPr>
        <p:txBody>
          <a:bodyPr wrap="none" rtlCol="0">
            <a:spAutoFit/>
          </a:bodyPr>
          <a:lstStyle/>
          <a:p>
            <a:r>
              <a:rPr lang="en-DE" sz="1000" dirty="0"/>
              <a:t>6</a:t>
            </a:r>
          </a:p>
        </p:txBody>
      </p:sp>
      <p:sp>
        <p:nvSpPr>
          <p:cNvPr id="45" name="TextBox 44">
            <a:extLst>
              <a:ext uri="{FF2B5EF4-FFF2-40B4-BE49-F238E27FC236}">
                <a16:creationId xmlns:a16="http://schemas.microsoft.com/office/drawing/2014/main" id="{031BBABD-8641-4AA5-9814-A4A53F622306}"/>
              </a:ext>
            </a:extLst>
          </p:cNvPr>
          <p:cNvSpPr txBox="1"/>
          <p:nvPr/>
        </p:nvSpPr>
        <p:spPr>
          <a:xfrm>
            <a:off x="4338578" y="1306211"/>
            <a:ext cx="250390" cy="246221"/>
          </a:xfrm>
          <a:prstGeom prst="rect">
            <a:avLst/>
          </a:prstGeom>
          <a:noFill/>
        </p:spPr>
        <p:txBody>
          <a:bodyPr wrap="none" rtlCol="0">
            <a:spAutoFit/>
          </a:bodyPr>
          <a:lstStyle/>
          <a:p>
            <a:r>
              <a:rPr lang="en-DE" sz="1000" dirty="0"/>
              <a:t>7</a:t>
            </a:r>
          </a:p>
        </p:txBody>
      </p:sp>
      <p:sp>
        <p:nvSpPr>
          <p:cNvPr id="46" name="Oval 45">
            <a:extLst>
              <a:ext uri="{FF2B5EF4-FFF2-40B4-BE49-F238E27FC236}">
                <a16:creationId xmlns:a16="http://schemas.microsoft.com/office/drawing/2014/main" id="{E2BE9D0D-7199-3B75-2494-ECA903B5BBFF}"/>
              </a:ext>
            </a:extLst>
          </p:cNvPr>
          <p:cNvSpPr/>
          <p:nvPr/>
        </p:nvSpPr>
        <p:spPr>
          <a:xfrm>
            <a:off x="3062869" y="5830132"/>
            <a:ext cx="180000" cy="180000"/>
          </a:xfrm>
          <a:prstGeom prst="ellipse">
            <a:avLst/>
          </a:prstGeom>
          <a:solidFill>
            <a:schemeClr val="bg1"/>
          </a:solidFill>
          <a:ln w="25400">
            <a:solidFill>
              <a:schemeClr val="accent4">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7" name="Oval 46">
            <a:extLst>
              <a:ext uri="{FF2B5EF4-FFF2-40B4-BE49-F238E27FC236}">
                <a16:creationId xmlns:a16="http://schemas.microsoft.com/office/drawing/2014/main" id="{3433BBD3-A3BE-8103-6BA9-DAEFB706FC66}"/>
              </a:ext>
            </a:extLst>
          </p:cNvPr>
          <p:cNvSpPr/>
          <p:nvPr/>
        </p:nvSpPr>
        <p:spPr>
          <a:xfrm>
            <a:off x="4524013" y="5830132"/>
            <a:ext cx="180000" cy="180000"/>
          </a:xfrm>
          <a:prstGeom prst="ellipse">
            <a:avLst/>
          </a:prstGeom>
          <a:solidFill>
            <a:schemeClr val="bg1"/>
          </a:solidFill>
          <a:ln w="254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Arc 59">
            <a:extLst>
              <a:ext uri="{FF2B5EF4-FFF2-40B4-BE49-F238E27FC236}">
                <a16:creationId xmlns:a16="http://schemas.microsoft.com/office/drawing/2014/main" id="{38A2D0AF-89F2-F238-C607-3972A42DD602}"/>
              </a:ext>
            </a:extLst>
          </p:cNvPr>
          <p:cNvSpPr/>
          <p:nvPr/>
        </p:nvSpPr>
        <p:spPr>
          <a:xfrm flipH="1">
            <a:off x="3361133" y="1499281"/>
            <a:ext cx="1050600" cy="752229"/>
          </a:xfrm>
          <a:prstGeom prst="arc">
            <a:avLst>
              <a:gd name="adj1" fmla="val 11317030"/>
              <a:gd name="adj2" fmla="val 21021626"/>
            </a:avLst>
          </a:prstGeom>
          <a:ln w="12700">
            <a:solidFill>
              <a:schemeClr val="tx1"/>
            </a:solidFill>
            <a:prstDash val="dash"/>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DE"/>
          </a:p>
        </p:txBody>
      </p:sp>
      <p:sp>
        <p:nvSpPr>
          <p:cNvPr id="61" name="TextBox 60">
            <a:extLst>
              <a:ext uri="{FF2B5EF4-FFF2-40B4-BE49-F238E27FC236}">
                <a16:creationId xmlns:a16="http://schemas.microsoft.com/office/drawing/2014/main" id="{4511E9CF-7E29-2794-BF66-762FAC1117E2}"/>
              </a:ext>
            </a:extLst>
          </p:cNvPr>
          <p:cNvSpPr txBox="1"/>
          <p:nvPr/>
        </p:nvSpPr>
        <p:spPr>
          <a:xfrm>
            <a:off x="3750060" y="6302681"/>
            <a:ext cx="250390" cy="246221"/>
          </a:xfrm>
          <a:prstGeom prst="rect">
            <a:avLst/>
          </a:prstGeom>
          <a:noFill/>
        </p:spPr>
        <p:txBody>
          <a:bodyPr wrap="none" rtlCol="0">
            <a:spAutoFit/>
          </a:bodyPr>
          <a:lstStyle/>
          <a:p>
            <a:r>
              <a:rPr lang="en-DE" sz="1000" dirty="0"/>
              <a:t>4</a:t>
            </a:r>
          </a:p>
        </p:txBody>
      </p:sp>
      <p:sp>
        <p:nvSpPr>
          <p:cNvPr id="62" name="Oval 61">
            <a:extLst>
              <a:ext uri="{FF2B5EF4-FFF2-40B4-BE49-F238E27FC236}">
                <a16:creationId xmlns:a16="http://schemas.microsoft.com/office/drawing/2014/main" id="{4EEC024D-7203-7623-6EBF-0EA208C0FF14}"/>
              </a:ext>
            </a:extLst>
          </p:cNvPr>
          <p:cNvSpPr/>
          <p:nvPr/>
        </p:nvSpPr>
        <p:spPr>
          <a:xfrm>
            <a:off x="584329" y="1435210"/>
            <a:ext cx="180000" cy="180000"/>
          </a:xfrm>
          <a:prstGeom prst="ellipse">
            <a:avLst/>
          </a:prstGeom>
          <a:solidFill>
            <a:schemeClr val="bg1"/>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3" name="Oval 62">
            <a:extLst>
              <a:ext uri="{FF2B5EF4-FFF2-40B4-BE49-F238E27FC236}">
                <a16:creationId xmlns:a16="http://schemas.microsoft.com/office/drawing/2014/main" id="{1F4A961D-270A-13EE-1FB4-0D40B9A8246A}"/>
              </a:ext>
            </a:extLst>
          </p:cNvPr>
          <p:cNvSpPr/>
          <p:nvPr/>
        </p:nvSpPr>
        <p:spPr>
          <a:xfrm>
            <a:off x="584329" y="1731110"/>
            <a:ext cx="180000" cy="180000"/>
          </a:xfrm>
          <a:prstGeom prst="ellipse">
            <a:avLst/>
          </a:prstGeom>
          <a:solidFill>
            <a:schemeClr val="bg1"/>
          </a:solidFill>
          <a:ln w="254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4" name="Oval 63">
            <a:extLst>
              <a:ext uri="{FF2B5EF4-FFF2-40B4-BE49-F238E27FC236}">
                <a16:creationId xmlns:a16="http://schemas.microsoft.com/office/drawing/2014/main" id="{00BC660C-3FD4-F83F-1100-21C9A67F4A71}"/>
              </a:ext>
            </a:extLst>
          </p:cNvPr>
          <p:cNvSpPr/>
          <p:nvPr/>
        </p:nvSpPr>
        <p:spPr>
          <a:xfrm>
            <a:off x="584329" y="2027010"/>
            <a:ext cx="180000" cy="180000"/>
          </a:xfrm>
          <a:prstGeom prst="ellipse">
            <a:avLst/>
          </a:prstGeom>
          <a:solidFill>
            <a:schemeClr val="bg1"/>
          </a:solidFill>
          <a:ln w="25400">
            <a:solidFill>
              <a:schemeClr val="accent4">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Oval 64">
            <a:extLst>
              <a:ext uri="{FF2B5EF4-FFF2-40B4-BE49-F238E27FC236}">
                <a16:creationId xmlns:a16="http://schemas.microsoft.com/office/drawing/2014/main" id="{2BB05100-3FAB-2A17-4D05-06849FE84AEB}"/>
              </a:ext>
            </a:extLst>
          </p:cNvPr>
          <p:cNvSpPr/>
          <p:nvPr/>
        </p:nvSpPr>
        <p:spPr>
          <a:xfrm>
            <a:off x="584329" y="2325951"/>
            <a:ext cx="180000" cy="180000"/>
          </a:xfrm>
          <a:prstGeom prst="ellipse">
            <a:avLst/>
          </a:prstGeom>
          <a:solidFill>
            <a:schemeClr val="bg1"/>
          </a:solidFill>
          <a:ln w="25400">
            <a:solidFill>
              <a:srgbClr val="00B0F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Oval 65">
            <a:extLst>
              <a:ext uri="{FF2B5EF4-FFF2-40B4-BE49-F238E27FC236}">
                <a16:creationId xmlns:a16="http://schemas.microsoft.com/office/drawing/2014/main" id="{AEF6519C-B821-EE8B-256A-CBA446435CB4}"/>
              </a:ext>
            </a:extLst>
          </p:cNvPr>
          <p:cNvSpPr/>
          <p:nvPr/>
        </p:nvSpPr>
        <p:spPr>
          <a:xfrm>
            <a:off x="584329" y="2619148"/>
            <a:ext cx="180000" cy="180000"/>
          </a:xfrm>
          <a:prstGeom prst="ellipse">
            <a:avLst/>
          </a:prstGeom>
          <a:solidFill>
            <a:schemeClr val="bg1"/>
          </a:solidFill>
          <a:ln w="25400">
            <a:solidFill>
              <a:srgbClr val="00B05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0EA27A76-F2BB-CA9C-1CB6-161066F6FD9C}"/>
              </a:ext>
            </a:extLst>
          </p:cNvPr>
          <p:cNvSpPr/>
          <p:nvPr/>
        </p:nvSpPr>
        <p:spPr>
          <a:xfrm>
            <a:off x="521766" y="3249819"/>
            <a:ext cx="312089" cy="311697"/>
          </a:xfrm>
          <a:prstGeom prst="rect">
            <a:avLst/>
          </a:prstGeom>
          <a:solidFill>
            <a:schemeClr val="accent4">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8" name="Rectangle 67">
            <a:extLst>
              <a:ext uri="{FF2B5EF4-FFF2-40B4-BE49-F238E27FC236}">
                <a16:creationId xmlns:a16="http://schemas.microsoft.com/office/drawing/2014/main" id="{E62AE825-1AAD-F7FA-ACAC-74BE249707C9}"/>
              </a:ext>
            </a:extLst>
          </p:cNvPr>
          <p:cNvSpPr/>
          <p:nvPr/>
        </p:nvSpPr>
        <p:spPr>
          <a:xfrm>
            <a:off x="521766" y="3685770"/>
            <a:ext cx="312089" cy="311697"/>
          </a:xfrm>
          <a:prstGeom prst="rect">
            <a:avLst/>
          </a:prstGeom>
          <a:solidFill>
            <a:schemeClr val="accent6">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9" name="Rectangle 68">
            <a:extLst>
              <a:ext uri="{FF2B5EF4-FFF2-40B4-BE49-F238E27FC236}">
                <a16:creationId xmlns:a16="http://schemas.microsoft.com/office/drawing/2014/main" id="{AA5C6D60-96FD-6EDE-7279-066148424380}"/>
              </a:ext>
            </a:extLst>
          </p:cNvPr>
          <p:cNvSpPr/>
          <p:nvPr/>
        </p:nvSpPr>
        <p:spPr>
          <a:xfrm>
            <a:off x="517729" y="4124427"/>
            <a:ext cx="313200" cy="313200"/>
          </a:xfrm>
          <a:prstGeom prst="rect">
            <a:avLst/>
          </a:prstGeom>
          <a:solidFill>
            <a:schemeClr val="accent5">
              <a:lumMod val="40000"/>
              <a:lumOff val="60000"/>
            </a:schemeClr>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0" name="Rectangle 69">
            <a:extLst>
              <a:ext uri="{FF2B5EF4-FFF2-40B4-BE49-F238E27FC236}">
                <a16:creationId xmlns:a16="http://schemas.microsoft.com/office/drawing/2014/main" id="{F2039C00-8CAA-16DB-AEFC-8648BAD4D630}"/>
              </a:ext>
            </a:extLst>
          </p:cNvPr>
          <p:cNvSpPr/>
          <p:nvPr/>
        </p:nvSpPr>
        <p:spPr>
          <a:xfrm>
            <a:off x="517729" y="4560378"/>
            <a:ext cx="313200" cy="309354"/>
          </a:xfrm>
          <a:prstGeom prst="rect">
            <a:avLst/>
          </a:prstGeom>
          <a:solidFill>
            <a:schemeClr val="accent2"/>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1" name="Rectangle 70">
            <a:extLst>
              <a:ext uri="{FF2B5EF4-FFF2-40B4-BE49-F238E27FC236}">
                <a16:creationId xmlns:a16="http://schemas.microsoft.com/office/drawing/2014/main" id="{4F67A4BE-DD53-6AF8-2635-6A54E07836B6}"/>
              </a:ext>
            </a:extLst>
          </p:cNvPr>
          <p:cNvSpPr/>
          <p:nvPr/>
        </p:nvSpPr>
        <p:spPr>
          <a:xfrm>
            <a:off x="517729" y="4992483"/>
            <a:ext cx="313200" cy="309354"/>
          </a:xfrm>
          <a:prstGeom prst="rect">
            <a:avLst/>
          </a:prstGeom>
          <a:solidFill>
            <a:schemeClr val="bg1">
              <a:alpha val="27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2" name="TextBox 71">
            <a:extLst>
              <a:ext uri="{FF2B5EF4-FFF2-40B4-BE49-F238E27FC236}">
                <a16:creationId xmlns:a16="http://schemas.microsoft.com/office/drawing/2014/main" id="{C9775C84-4446-26D0-5A59-F4C4A1A25D21}"/>
              </a:ext>
            </a:extLst>
          </p:cNvPr>
          <p:cNvSpPr txBox="1"/>
          <p:nvPr/>
        </p:nvSpPr>
        <p:spPr>
          <a:xfrm>
            <a:off x="830929" y="1404134"/>
            <a:ext cx="1321806" cy="261610"/>
          </a:xfrm>
          <a:prstGeom prst="rect">
            <a:avLst/>
          </a:prstGeom>
          <a:noFill/>
        </p:spPr>
        <p:txBody>
          <a:bodyPr wrap="square" rtlCol="0">
            <a:spAutoFit/>
          </a:bodyPr>
          <a:lstStyle/>
          <a:p>
            <a:r>
              <a:rPr lang="en-DE" sz="1100" dirty="0"/>
              <a:t>TCP Home</a:t>
            </a:r>
          </a:p>
        </p:txBody>
      </p:sp>
      <p:sp>
        <p:nvSpPr>
          <p:cNvPr id="73" name="TextBox 72">
            <a:extLst>
              <a:ext uri="{FF2B5EF4-FFF2-40B4-BE49-F238E27FC236}">
                <a16:creationId xmlns:a16="http://schemas.microsoft.com/office/drawing/2014/main" id="{4585E008-9F3B-F121-041E-8E6F2B0DAA3E}"/>
              </a:ext>
            </a:extLst>
          </p:cNvPr>
          <p:cNvSpPr txBox="1"/>
          <p:nvPr/>
        </p:nvSpPr>
        <p:spPr>
          <a:xfrm>
            <a:off x="830928" y="1697999"/>
            <a:ext cx="1450895" cy="261610"/>
          </a:xfrm>
          <a:prstGeom prst="rect">
            <a:avLst/>
          </a:prstGeom>
          <a:noFill/>
        </p:spPr>
        <p:txBody>
          <a:bodyPr wrap="square" rtlCol="0">
            <a:spAutoFit/>
          </a:bodyPr>
          <a:lstStyle/>
          <a:p>
            <a:r>
              <a:rPr lang="en-DE" sz="1100" dirty="0"/>
              <a:t>TCP Target Position 1</a:t>
            </a:r>
          </a:p>
        </p:txBody>
      </p:sp>
      <p:sp>
        <p:nvSpPr>
          <p:cNvPr id="74" name="TextBox 73">
            <a:extLst>
              <a:ext uri="{FF2B5EF4-FFF2-40B4-BE49-F238E27FC236}">
                <a16:creationId xmlns:a16="http://schemas.microsoft.com/office/drawing/2014/main" id="{5E53C374-B3AA-B8FF-D4B1-33AE1FC50312}"/>
              </a:ext>
            </a:extLst>
          </p:cNvPr>
          <p:cNvSpPr txBox="1"/>
          <p:nvPr/>
        </p:nvSpPr>
        <p:spPr>
          <a:xfrm>
            <a:off x="830929" y="2002400"/>
            <a:ext cx="1321806" cy="261610"/>
          </a:xfrm>
          <a:prstGeom prst="rect">
            <a:avLst/>
          </a:prstGeom>
          <a:noFill/>
        </p:spPr>
        <p:txBody>
          <a:bodyPr wrap="square" rtlCol="0">
            <a:spAutoFit/>
          </a:bodyPr>
          <a:lstStyle/>
          <a:p>
            <a:r>
              <a:rPr lang="en-DE" sz="1100" dirty="0"/>
              <a:t>TCP Pick position</a:t>
            </a:r>
          </a:p>
        </p:txBody>
      </p:sp>
      <p:sp>
        <p:nvSpPr>
          <p:cNvPr id="75" name="TextBox 74">
            <a:extLst>
              <a:ext uri="{FF2B5EF4-FFF2-40B4-BE49-F238E27FC236}">
                <a16:creationId xmlns:a16="http://schemas.microsoft.com/office/drawing/2014/main" id="{11BEBC49-6E77-7946-77D1-5F9DD6D9EEAC}"/>
              </a:ext>
            </a:extLst>
          </p:cNvPr>
          <p:cNvSpPr txBox="1"/>
          <p:nvPr/>
        </p:nvSpPr>
        <p:spPr>
          <a:xfrm>
            <a:off x="830928" y="2302186"/>
            <a:ext cx="1436851" cy="261610"/>
          </a:xfrm>
          <a:prstGeom prst="rect">
            <a:avLst/>
          </a:prstGeom>
          <a:noFill/>
        </p:spPr>
        <p:txBody>
          <a:bodyPr wrap="square" rtlCol="0">
            <a:spAutoFit/>
          </a:bodyPr>
          <a:lstStyle/>
          <a:p>
            <a:r>
              <a:rPr lang="en-DE" sz="1100" dirty="0"/>
              <a:t>TCP Target Position 2</a:t>
            </a:r>
          </a:p>
        </p:txBody>
      </p:sp>
      <p:sp>
        <p:nvSpPr>
          <p:cNvPr id="76" name="TextBox 75">
            <a:extLst>
              <a:ext uri="{FF2B5EF4-FFF2-40B4-BE49-F238E27FC236}">
                <a16:creationId xmlns:a16="http://schemas.microsoft.com/office/drawing/2014/main" id="{BCD51E77-A37A-8403-1B07-4E9B73709998}"/>
              </a:ext>
            </a:extLst>
          </p:cNvPr>
          <p:cNvSpPr txBox="1"/>
          <p:nvPr/>
        </p:nvSpPr>
        <p:spPr>
          <a:xfrm>
            <a:off x="830929" y="2605911"/>
            <a:ext cx="1321806" cy="261610"/>
          </a:xfrm>
          <a:prstGeom prst="rect">
            <a:avLst/>
          </a:prstGeom>
          <a:noFill/>
        </p:spPr>
        <p:txBody>
          <a:bodyPr wrap="square" rtlCol="0">
            <a:spAutoFit/>
          </a:bodyPr>
          <a:lstStyle/>
          <a:p>
            <a:r>
              <a:rPr lang="en-DE" sz="1100" dirty="0"/>
              <a:t>TCP Place Position</a:t>
            </a:r>
          </a:p>
        </p:txBody>
      </p:sp>
      <p:sp>
        <p:nvSpPr>
          <p:cNvPr id="77" name="TextBox 76">
            <a:extLst>
              <a:ext uri="{FF2B5EF4-FFF2-40B4-BE49-F238E27FC236}">
                <a16:creationId xmlns:a16="http://schemas.microsoft.com/office/drawing/2014/main" id="{7DF914D5-3EAB-0AC2-5065-DA98134503E6}"/>
              </a:ext>
            </a:extLst>
          </p:cNvPr>
          <p:cNvSpPr txBox="1"/>
          <p:nvPr/>
        </p:nvSpPr>
        <p:spPr>
          <a:xfrm>
            <a:off x="812280" y="3209198"/>
            <a:ext cx="1469543" cy="430887"/>
          </a:xfrm>
          <a:prstGeom prst="rect">
            <a:avLst/>
          </a:prstGeom>
          <a:noFill/>
        </p:spPr>
        <p:txBody>
          <a:bodyPr wrap="square" rtlCol="0">
            <a:spAutoFit/>
          </a:bodyPr>
          <a:lstStyle/>
          <a:p>
            <a:r>
              <a:rPr lang="en-DE" sz="1100" dirty="0"/>
              <a:t>Work Piece Pick Position</a:t>
            </a:r>
          </a:p>
        </p:txBody>
      </p:sp>
      <p:sp>
        <p:nvSpPr>
          <p:cNvPr id="78" name="TextBox 77">
            <a:extLst>
              <a:ext uri="{FF2B5EF4-FFF2-40B4-BE49-F238E27FC236}">
                <a16:creationId xmlns:a16="http://schemas.microsoft.com/office/drawing/2014/main" id="{FC4CC8F9-5B28-3159-0A1D-0B4AA564CE83}"/>
              </a:ext>
            </a:extLst>
          </p:cNvPr>
          <p:cNvSpPr txBox="1"/>
          <p:nvPr/>
        </p:nvSpPr>
        <p:spPr>
          <a:xfrm>
            <a:off x="830928" y="3626174"/>
            <a:ext cx="1538967" cy="430887"/>
          </a:xfrm>
          <a:prstGeom prst="rect">
            <a:avLst/>
          </a:prstGeom>
          <a:noFill/>
        </p:spPr>
        <p:txBody>
          <a:bodyPr wrap="square" rtlCol="0">
            <a:spAutoFit/>
          </a:bodyPr>
          <a:lstStyle/>
          <a:p>
            <a:r>
              <a:rPr lang="en-DE" sz="1100" dirty="0"/>
              <a:t>Work Piece Place Position</a:t>
            </a:r>
          </a:p>
        </p:txBody>
      </p:sp>
      <p:sp>
        <p:nvSpPr>
          <p:cNvPr id="79" name="TextBox 78">
            <a:extLst>
              <a:ext uri="{FF2B5EF4-FFF2-40B4-BE49-F238E27FC236}">
                <a16:creationId xmlns:a16="http://schemas.microsoft.com/office/drawing/2014/main" id="{DEFBBDC5-9EFA-7E07-C9DB-A767B331A352}"/>
              </a:ext>
            </a:extLst>
          </p:cNvPr>
          <p:cNvSpPr txBox="1"/>
          <p:nvPr/>
        </p:nvSpPr>
        <p:spPr>
          <a:xfrm>
            <a:off x="842990" y="4157322"/>
            <a:ext cx="1321806" cy="261610"/>
          </a:xfrm>
          <a:prstGeom prst="rect">
            <a:avLst/>
          </a:prstGeom>
          <a:noFill/>
        </p:spPr>
        <p:txBody>
          <a:bodyPr wrap="square" rtlCol="0">
            <a:spAutoFit/>
          </a:bodyPr>
          <a:lstStyle/>
          <a:p>
            <a:r>
              <a:rPr lang="en-DE" sz="1100" dirty="0"/>
              <a:t>Obstacle</a:t>
            </a:r>
          </a:p>
        </p:txBody>
      </p:sp>
      <p:sp>
        <p:nvSpPr>
          <p:cNvPr id="80" name="TextBox 79">
            <a:extLst>
              <a:ext uri="{FF2B5EF4-FFF2-40B4-BE49-F238E27FC236}">
                <a16:creationId xmlns:a16="http://schemas.microsoft.com/office/drawing/2014/main" id="{3F41CA59-9187-EE5D-970A-4D215855AA6C}"/>
              </a:ext>
            </a:extLst>
          </p:cNvPr>
          <p:cNvSpPr txBox="1"/>
          <p:nvPr/>
        </p:nvSpPr>
        <p:spPr>
          <a:xfrm>
            <a:off x="830929" y="4588837"/>
            <a:ext cx="1321806" cy="261610"/>
          </a:xfrm>
          <a:prstGeom prst="rect">
            <a:avLst/>
          </a:prstGeom>
          <a:noFill/>
        </p:spPr>
        <p:txBody>
          <a:bodyPr wrap="square" rtlCol="0">
            <a:spAutoFit/>
          </a:bodyPr>
          <a:lstStyle/>
          <a:p>
            <a:r>
              <a:rPr lang="en-DE" sz="1100" dirty="0"/>
              <a:t>KUKA ERS 3.0</a:t>
            </a:r>
          </a:p>
        </p:txBody>
      </p:sp>
      <p:sp>
        <p:nvSpPr>
          <p:cNvPr id="81" name="TextBox 80">
            <a:extLst>
              <a:ext uri="{FF2B5EF4-FFF2-40B4-BE49-F238E27FC236}">
                <a16:creationId xmlns:a16="http://schemas.microsoft.com/office/drawing/2014/main" id="{247ADB4A-BCAA-9F65-B362-F8F4F52C5548}"/>
              </a:ext>
            </a:extLst>
          </p:cNvPr>
          <p:cNvSpPr txBox="1"/>
          <p:nvPr/>
        </p:nvSpPr>
        <p:spPr>
          <a:xfrm>
            <a:off x="830929" y="5023735"/>
            <a:ext cx="1321806" cy="261610"/>
          </a:xfrm>
          <a:prstGeom prst="rect">
            <a:avLst/>
          </a:prstGeom>
          <a:noFill/>
        </p:spPr>
        <p:txBody>
          <a:bodyPr wrap="square" rtlCol="0">
            <a:spAutoFit/>
          </a:bodyPr>
          <a:lstStyle/>
          <a:p>
            <a:r>
              <a:rPr lang="en-DE" sz="1100" dirty="0"/>
              <a:t>Work Table</a:t>
            </a:r>
          </a:p>
        </p:txBody>
      </p:sp>
      <p:sp>
        <p:nvSpPr>
          <p:cNvPr id="82" name="Oval 81">
            <a:extLst>
              <a:ext uri="{FF2B5EF4-FFF2-40B4-BE49-F238E27FC236}">
                <a16:creationId xmlns:a16="http://schemas.microsoft.com/office/drawing/2014/main" id="{A73CE92F-2377-74C2-ECF9-E2D7BD1B2C68}"/>
              </a:ext>
            </a:extLst>
          </p:cNvPr>
          <p:cNvSpPr/>
          <p:nvPr/>
        </p:nvSpPr>
        <p:spPr>
          <a:xfrm>
            <a:off x="3069482" y="4652485"/>
            <a:ext cx="180000" cy="180000"/>
          </a:xfrm>
          <a:prstGeom prst="ellipse">
            <a:avLst/>
          </a:prstGeom>
          <a:solidFill>
            <a:srgbClr val="FFC000"/>
          </a:solidFill>
          <a:ln w="25400">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3" name="Oval 82">
            <a:extLst>
              <a:ext uri="{FF2B5EF4-FFF2-40B4-BE49-F238E27FC236}">
                <a16:creationId xmlns:a16="http://schemas.microsoft.com/office/drawing/2014/main" id="{DD902AB1-F66B-E0CC-F7D5-E1D3FAA6EE36}"/>
              </a:ext>
            </a:extLst>
          </p:cNvPr>
          <p:cNvSpPr/>
          <p:nvPr/>
        </p:nvSpPr>
        <p:spPr>
          <a:xfrm>
            <a:off x="584329" y="2931060"/>
            <a:ext cx="180000" cy="180000"/>
          </a:xfrm>
          <a:prstGeom prst="ellipse">
            <a:avLst/>
          </a:prstGeom>
          <a:solidFill>
            <a:srgbClr val="FFC000"/>
          </a:solidFill>
          <a:ln w="25400">
            <a:solidFill>
              <a:srgbClr val="FFC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5" name="TextBox 84">
            <a:extLst>
              <a:ext uri="{FF2B5EF4-FFF2-40B4-BE49-F238E27FC236}">
                <a16:creationId xmlns:a16="http://schemas.microsoft.com/office/drawing/2014/main" id="{842B6660-5EA6-5973-3B04-ECA71ED43B86}"/>
              </a:ext>
            </a:extLst>
          </p:cNvPr>
          <p:cNvSpPr txBox="1"/>
          <p:nvPr/>
        </p:nvSpPr>
        <p:spPr>
          <a:xfrm>
            <a:off x="830929" y="2883024"/>
            <a:ext cx="1321806" cy="261610"/>
          </a:xfrm>
          <a:prstGeom prst="rect">
            <a:avLst/>
          </a:prstGeom>
          <a:noFill/>
        </p:spPr>
        <p:txBody>
          <a:bodyPr wrap="square" rtlCol="0">
            <a:spAutoFit/>
          </a:bodyPr>
          <a:lstStyle/>
          <a:p>
            <a:r>
              <a:rPr lang="en-DE" sz="1100" dirty="0"/>
              <a:t>Work Piece</a:t>
            </a:r>
          </a:p>
        </p:txBody>
      </p:sp>
      <p:sp>
        <p:nvSpPr>
          <p:cNvPr id="86" name="TextBox 85">
            <a:extLst>
              <a:ext uri="{FF2B5EF4-FFF2-40B4-BE49-F238E27FC236}">
                <a16:creationId xmlns:a16="http://schemas.microsoft.com/office/drawing/2014/main" id="{61FE073E-B2CC-B38B-BA8B-A98754DE7C54}"/>
              </a:ext>
            </a:extLst>
          </p:cNvPr>
          <p:cNvSpPr txBox="1"/>
          <p:nvPr/>
        </p:nvSpPr>
        <p:spPr>
          <a:xfrm>
            <a:off x="3765935" y="766682"/>
            <a:ext cx="250390" cy="230832"/>
          </a:xfrm>
          <a:prstGeom prst="rect">
            <a:avLst/>
          </a:prstGeom>
          <a:noFill/>
        </p:spPr>
        <p:txBody>
          <a:bodyPr wrap="square" rtlCol="0">
            <a:spAutoFit/>
          </a:bodyPr>
          <a:lstStyle/>
          <a:p>
            <a:r>
              <a:rPr lang="en-DE" sz="900" dirty="0"/>
              <a:t>H</a:t>
            </a:r>
          </a:p>
        </p:txBody>
      </p:sp>
      <p:sp>
        <p:nvSpPr>
          <p:cNvPr id="87" name="TextBox 86">
            <a:extLst>
              <a:ext uri="{FF2B5EF4-FFF2-40B4-BE49-F238E27FC236}">
                <a16:creationId xmlns:a16="http://schemas.microsoft.com/office/drawing/2014/main" id="{49E3A639-56DF-C033-4AFE-80205B6D350C}"/>
              </a:ext>
            </a:extLst>
          </p:cNvPr>
          <p:cNvSpPr txBox="1"/>
          <p:nvPr/>
        </p:nvSpPr>
        <p:spPr>
          <a:xfrm>
            <a:off x="3042689" y="1859516"/>
            <a:ext cx="227627" cy="230832"/>
          </a:xfrm>
          <a:prstGeom prst="rect">
            <a:avLst/>
          </a:prstGeom>
          <a:noFill/>
        </p:spPr>
        <p:txBody>
          <a:bodyPr wrap="square" rtlCol="0">
            <a:spAutoFit/>
          </a:bodyPr>
          <a:lstStyle/>
          <a:p>
            <a:r>
              <a:rPr lang="en-DE" sz="900" dirty="0"/>
              <a:t>T</a:t>
            </a:r>
          </a:p>
        </p:txBody>
      </p:sp>
      <p:sp>
        <p:nvSpPr>
          <p:cNvPr id="88" name="TextBox 87">
            <a:extLst>
              <a:ext uri="{FF2B5EF4-FFF2-40B4-BE49-F238E27FC236}">
                <a16:creationId xmlns:a16="http://schemas.microsoft.com/office/drawing/2014/main" id="{58D99E49-BB89-0732-279A-6B3F52B99994}"/>
              </a:ext>
            </a:extLst>
          </p:cNvPr>
          <p:cNvSpPr txBox="1"/>
          <p:nvPr/>
        </p:nvSpPr>
        <p:spPr>
          <a:xfrm>
            <a:off x="4472133" y="2395465"/>
            <a:ext cx="312089" cy="230832"/>
          </a:xfrm>
          <a:prstGeom prst="rect">
            <a:avLst/>
          </a:prstGeom>
          <a:noFill/>
        </p:spPr>
        <p:txBody>
          <a:bodyPr wrap="square" rtlCol="0">
            <a:spAutoFit/>
          </a:bodyPr>
          <a:lstStyle/>
          <a:p>
            <a:r>
              <a:rPr lang="en-DE" sz="900" dirty="0"/>
              <a:t>PL</a:t>
            </a:r>
          </a:p>
        </p:txBody>
      </p:sp>
      <p:sp>
        <p:nvSpPr>
          <p:cNvPr id="89" name="TextBox 88">
            <a:extLst>
              <a:ext uri="{FF2B5EF4-FFF2-40B4-BE49-F238E27FC236}">
                <a16:creationId xmlns:a16="http://schemas.microsoft.com/office/drawing/2014/main" id="{789C0F24-9737-CE7D-AA01-CE62E5E35A36}"/>
              </a:ext>
            </a:extLst>
          </p:cNvPr>
          <p:cNvSpPr txBox="1"/>
          <p:nvPr/>
        </p:nvSpPr>
        <p:spPr>
          <a:xfrm>
            <a:off x="4502983" y="1856426"/>
            <a:ext cx="250390" cy="230832"/>
          </a:xfrm>
          <a:prstGeom prst="rect">
            <a:avLst/>
          </a:prstGeom>
          <a:noFill/>
        </p:spPr>
        <p:txBody>
          <a:bodyPr wrap="square" rtlCol="0">
            <a:spAutoFit/>
          </a:bodyPr>
          <a:lstStyle/>
          <a:p>
            <a:r>
              <a:rPr lang="en-DE" sz="900" dirty="0"/>
              <a:t>T</a:t>
            </a:r>
          </a:p>
        </p:txBody>
      </p:sp>
      <p:sp>
        <p:nvSpPr>
          <p:cNvPr id="90" name="TextBox 89">
            <a:extLst>
              <a:ext uri="{FF2B5EF4-FFF2-40B4-BE49-F238E27FC236}">
                <a16:creationId xmlns:a16="http://schemas.microsoft.com/office/drawing/2014/main" id="{CC212C7B-3DF3-95F9-864F-078F55DE784E}"/>
              </a:ext>
            </a:extLst>
          </p:cNvPr>
          <p:cNvSpPr txBox="1"/>
          <p:nvPr/>
        </p:nvSpPr>
        <p:spPr>
          <a:xfrm>
            <a:off x="3027454" y="2402382"/>
            <a:ext cx="287391" cy="230832"/>
          </a:xfrm>
          <a:prstGeom prst="rect">
            <a:avLst/>
          </a:prstGeom>
          <a:noFill/>
        </p:spPr>
        <p:txBody>
          <a:bodyPr wrap="square" rtlCol="0">
            <a:spAutoFit/>
          </a:bodyPr>
          <a:lstStyle/>
          <a:p>
            <a:r>
              <a:rPr lang="en-DE" sz="900" dirty="0"/>
              <a:t>PI</a:t>
            </a:r>
          </a:p>
        </p:txBody>
      </p:sp>
      <p:sp>
        <p:nvSpPr>
          <p:cNvPr id="91" name="TextBox 90">
            <a:extLst>
              <a:ext uri="{FF2B5EF4-FFF2-40B4-BE49-F238E27FC236}">
                <a16:creationId xmlns:a16="http://schemas.microsoft.com/office/drawing/2014/main" id="{0C3BE738-A9CE-5738-4AA5-AB6ACE494AFE}"/>
              </a:ext>
            </a:extLst>
          </p:cNvPr>
          <p:cNvSpPr txBox="1"/>
          <p:nvPr/>
        </p:nvSpPr>
        <p:spPr>
          <a:xfrm>
            <a:off x="547239" y="1409982"/>
            <a:ext cx="250390" cy="230832"/>
          </a:xfrm>
          <a:prstGeom prst="rect">
            <a:avLst/>
          </a:prstGeom>
          <a:noFill/>
        </p:spPr>
        <p:txBody>
          <a:bodyPr wrap="square" rtlCol="0">
            <a:spAutoFit/>
          </a:bodyPr>
          <a:lstStyle/>
          <a:p>
            <a:r>
              <a:rPr lang="en-DE" sz="900" dirty="0"/>
              <a:t>H</a:t>
            </a:r>
          </a:p>
        </p:txBody>
      </p:sp>
      <p:sp>
        <p:nvSpPr>
          <p:cNvPr id="92" name="TextBox 91">
            <a:extLst>
              <a:ext uri="{FF2B5EF4-FFF2-40B4-BE49-F238E27FC236}">
                <a16:creationId xmlns:a16="http://schemas.microsoft.com/office/drawing/2014/main" id="{2600263D-4EDE-A380-C29B-9BA9686687D4}"/>
              </a:ext>
            </a:extLst>
          </p:cNvPr>
          <p:cNvSpPr txBox="1"/>
          <p:nvPr/>
        </p:nvSpPr>
        <p:spPr>
          <a:xfrm>
            <a:off x="559013" y="1713388"/>
            <a:ext cx="227627" cy="230832"/>
          </a:xfrm>
          <a:prstGeom prst="rect">
            <a:avLst/>
          </a:prstGeom>
          <a:noFill/>
        </p:spPr>
        <p:txBody>
          <a:bodyPr wrap="square" rtlCol="0">
            <a:spAutoFit/>
          </a:bodyPr>
          <a:lstStyle/>
          <a:p>
            <a:r>
              <a:rPr lang="en-DE" sz="900" dirty="0"/>
              <a:t>T</a:t>
            </a:r>
          </a:p>
        </p:txBody>
      </p:sp>
      <p:sp>
        <p:nvSpPr>
          <p:cNvPr id="93" name="TextBox 92">
            <a:extLst>
              <a:ext uri="{FF2B5EF4-FFF2-40B4-BE49-F238E27FC236}">
                <a16:creationId xmlns:a16="http://schemas.microsoft.com/office/drawing/2014/main" id="{59601D53-0E81-A22B-CC61-2DA2B34A3021}"/>
              </a:ext>
            </a:extLst>
          </p:cNvPr>
          <p:cNvSpPr txBox="1"/>
          <p:nvPr/>
        </p:nvSpPr>
        <p:spPr>
          <a:xfrm>
            <a:off x="541394" y="2009073"/>
            <a:ext cx="314988" cy="230832"/>
          </a:xfrm>
          <a:prstGeom prst="rect">
            <a:avLst/>
          </a:prstGeom>
          <a:noFill/>
        </p:spPr>
        <p:txBody>
          <a:bodyPr wrap="square" rtlCol="0">
            <a:spAutoFit/>
          </a:bodyPr>
          <a:lstStyle/>
          <a:p>
            <a:r>
              <a:rPr lang="en-DE" sz="900" dirty="0"/>
              <a:t>PI</a:t>
            </a:r>
          </a:p>
        </p:txBody>
      </p:sp>
      <p:sp>
        <p:nvSpPr>
          <p:cNvPr id="94" name="TextBox 93">
            <a:extLst>
              <a:ext uri="{FF2B5EF4-FFF2-40B4-BE49-F238E27FC236}">
                <a16:creationId xmlns:a16="http://schemas.microsoft.com/office/drawing/2014/main" id="{E5975341-F285-5A29-2279-1A5FA79EEBC1}"/>
              </a:ext>
            </a:extLst>
          </p:cNvPr>
          <p:cNvSpPr txBox="1"/>
          <p:nvPr/>
        </p:nvSpPr>
        <p:spPr>
          <a:xfrm>
            <a:off x="543537" y="2298889"/>
            <a:ext cx="287391" cy="230832"/>
          </a:xfrm>
          <a:prstGeom prst="rect">
            <a:avLst/>
          </a:prstGeom>
          <a:noFill/>
        </p:spPr>
        <p:txBody>
          <a:bodyPr wrap="square" rtlCol="0">
            <a:spAutoFit/>
          </a:bodyPr>
          <a:lstStyle/>
          <a:p>
            <a:r>
              <a:rPr lang="en-DE" sz="900" dirty="0"/>
              <a:t>T</a:t>
            </a:r>
          </a:p>
        </p:txBody>
      </p:sp>
      <p:sp>
        <p:nvSpPr>
          <p:cNvPr id="95" name="TextBox 94">
            <a:extLst>
              <a:ext uri="{FF2B5EF4-FFF2-40B4-BE49-F238E27FC236}">
                <a16:creationId xmlns:a16="http://schemas.microsoft.com/office/drawing/2014/main" id="{30EE4DA4-FC7A-6FD7-1F19-22ADEC9DA984}"/>
              </a:ext>
            </a:extLst>
          </p:cNvPr>
          <p:cNvSpPr txBox="1"/>
          <p:nvPr/>
        </p:nvSpPr>
        <p:spPr>
          <a:xfrm>
            <a:off x="533417" y="2597560"/>
            <a:ext cx="312089" cy="230832"/>
          </a:xfrm>
          <a:prstGeom prst="rect">
            <a:avLst/>
          </a:prstGeom>
          <a:noFill/>
        </p:spPr>
        <p:txBody>
          <a:bodyPr wrap="square" rtlCol="0">
            <a:spAutoFit/>
          </a:bodyPr>
          <a:lstStyle/>
          <a:p>
            <a:r>
              <a:rPr lang="en-DE" sz="900" dirty="0"/>
              <a:t>PL</a:t>
            </a:r>
          </a:p>
        </p:txBody>
      </p:sp>
      <p:sp>
        <p:nvSpPr>
          <p:cNvPr id="96" name="TextBox 95">
            <a:extLst>
              <a:ext uri="{FF2B5EF4-FFF2-40B4-BE49-F238E27FC236}">
                <a16:creationId xmlns:a16="http://schemas.microsoft.com/office/drawing/2014/main" id="{A0A7C47B-3D9C-A9E5-4914-E2BF6E456481}"/>
              </a:ext>
            </a:extLst>
          </p:cNvPr>
          <p:cNvSpPr txBox="1"/>
          <p:nvPr/>
        </p:nvSpPr>
        <p:spPr>
          <a:xfrm>
            <a:off x="3020813" y="4630903"/>
            <a:ext cx="227627" cy="230832"/>
          </a:xfrm>
          <a:prstGeom prst="rect">
            <a:avLst/>
          </a:prstGeom>
          <a:noFill/>
        </p:spPr>
        <p:txBody>
          <a:bodyPr wrap="square" rtlCol="0">
            <a:spAutoFit/>
          </a:bodyPr>
          <a:lstStyle/>
          <a:p>
            <a:r>
              <a:rPr lang="en-DE" sz="900" dirty="0"/>
              <a:t>W</a:t>
            </a:r>
          </a:p>
        </p:txBody>
      </p:sp>
      <p:sp>
        <p:nvSpPr>
          <p:cNvPr id="97" name="TextBox 96">
            <a:extLst>
              <a:ext uri="{FF2B5EF4-FFF2-40B4-BE49-F238E27FC236}">
                <a16:creationId xmlns:a16="http://schemas.microsoft.com/office/drawing/2014/main" id="{FF150490-DCCA-27B5-B1B9-A1D8A9FC9073}"/>
              </a:ext>
            </a:extLst>
          </p:cNvPr>
          <p:cNvSpPr txBox="1"/>
          <p:nvPr/>
        </p:nvSpPr>
        <p:spPr>
          <a:xfrm>
            <a:off x="536702" y="2905644"/>
            <a:ext cx="227627" cy="230832"/>
          </a:xfrm>
          <a:prstGeom prst="rect">
            <a:avLst/>
          </a:prstGeom>
          <a:noFill/>
        </p:spPr>
        <p:txBody>
          <a:bodyPr wrap="square" rtlCol="0">
            <a:spAutoFit/>
          </a:bodyPr>
          <a:lstStyle/>
          <a:p>
            <a:r>
              <a:rPr lang="en-DE" sz="900" dirty="0"/>
              <a:t>W</a:t>
            </a:r>
          </a:p>
        </p:txBody>
      </p:sp>
      <p:sp>
        <p:nvSpPr>
          <p:cNvPr id="98" name="TextBox 97">
            <a:extLst>
              <a:ext uri="{FF2B5EF4-FFF2-40B4-BE49-F238E27FC236}">
                <a16:creationId xmlns:a16="http://schemas.microsoft.com/office/drawing/2014/main" id="{0737523A-4186-3921-7FFA-BD00506E6A3F}"/>
              </a:ext>
            </a:extLst>
          </p:cNvPr>
          <p:cNvSpPr txBox="1"/>
          <p:nvPr/>
        </p:nvSpPr>
        <p:spPr>
          <a:xfrm>
            <a:off x="4463773" y="5805654"/>
            <a:ext cx="312089" cy="230832"/>
          </a:xfrm>
          <a:prstGeom prst="rect">
            <a:avLst/>
          </a:prstGeom>
          <a:noFill/>
        </p:spPr>
        <p:txBody>
          <a:bodyPr wrap="square" rtlCol="0">
            <a:spAutoFit/>
          </a:bodyPr>
          <a:lstStyle/>
          <a:p>
            <a:r>
              <a:rPr lang="en-DE" sz="900" dirty="0"/>
              <a:t>PL</a:t>
            </a:r>
          </a:p>
        </p:txBody>
      </p:sp>
      <p:sp>
        <p:nvSpPr>
          <p:cNvPr id="99" name="TextBox 98">
            <a:extLst>
              <a:ext uri="{FF2B5EF4-FFF2-40B4-BE49-F238E27FC236}">
                <a16:creationId xmlns:a16="http://schemas.microsoft.com/office/drawing/2014/main" id="{0F4F9E3B-7D9C-E902-4FDE-1C5EC3A81EF5}"/>
              </a:ext>
            </a:extLst>
          </p:cNvPr>
          <p:cNvSpPr txBox="1"/>
          <p:nvPr/>
        </p:nvSpPr>
        <p:spPr>
          <a:xfrm>
            <a:off x="3019094" y="5812571"/>
            <a:ext cx="287391" cy="230832"/>
          </a:xfrm>
          <a:prstGeom prst="rect">
            <a:avLst/>
          </a:prstGeom>
          <a:noFill/>
        </p:spPr>
        <p:txBody>
          <a:bodyPr wrap="square" rtlCol="0">
            <a:spAutoFit/>
          </a:bodyPr>
          <a:lstStyle/>
          <a:p>
            <a:r>
              <a:rPr lang="en-DE" sz="900" dirty="0"/>
              <a:t>PI</a:t>
            </a:r>
          </a:p>
        </p:txBody>
      </p:sp>
      <p:sp>
        <p:nvSpPr>
          <p:cNvPr id="100" name="Oval 99">
            <a:extLst>
              <a:ext uri="{FF2B5EF4-FFF2-40B4-BE49-F238E27FC236}">
                <a16:creationId xmlns:a16="http://schemas.microsoft.com/office/drawing/2014/main" id="{36EBDE6F-B0B2-5CD4-386D-E07AD0FB95C9}"/>
              </a:ext>
            </a:extLst>
          </p:cNvPr>
          <p:cNvSpPr/>
          <p:nvPr/>
        </p:nvSpPr>
        <p:spPr>
          <a:xfrm>
            <a:off x="3783631" y="5106567"/>
            <a:ext cx="180000" cy="180000"/>
          </a:xfrm>
          <a:prstGeom prst="ellipse">
            <a:avLst/>
          </a:prstGeom>
          <a:solidFill>
            <a:schemeClr val="bg1"/>
          </a:solidFill>
          <a:ln w="25400">
            <a:solidFill>
              <a:schemeClr val="tx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1" name="TextBox 100">
            <a:extLst>
              <a:ext uri="{FF2B5EF4-FFF2-40B4-BE49-F238E27FC236}">
                <a16:creationId xmlns:a16="http://schemas.microsoft.com/office/drawing/2014/main" id="{986D73E4-D066-EFDB-36AB-875762D72D53}"/>
              </a:ext>
            </a:extLst>
          </p:cNvPr>
          <p:cNvSpPr txBox="1"/>
          <p:nvPr/>
        </p:nvSpPr>
        <p:spPr>
          <a:xfrm>
            <a:off x="3750320" y="5081151"/>
            <a:ext cx="250390" cy="230832"/>
          </a:xfrm>
          <a:prstGeom prst="rect">
            <a:avLst/>
          </a:prstGeom>
          <a:noFill/>
        </p:spPr>
        <p:txBody>
          <a:bodyPr wrap="square" rtlCol="0">
            <a:spAutoFit/>
          </a:bodyPr>
          <a:lstStyle/>
          <a:p>
            <a:r>
              <a:rPr lang="en-DE" sz="900" dirty="0"/>
              <a:t>H</a:t>
            </a:r>
          </a:p>
        </p:txBody>
      </p:sp>
      <p:sp>
        <p:nvSpPr>
          <p:cNvPr id="102" name="Rectangle 101">
            <a:extLst>
              <a:ext uri="{FF2B5EF4-FFF2-40B4-BE49-F238E27FC236}">
                <a16:creationId xmlns:a16="http://schemas.microsoft.com/office/drawing/2014/main" id="{D1C7CAB6-4EC8-8CC8-0CAC-DB231B373FB0}"/>
              </a:ext>
            </a:extLst>
          </p:cNvPr>
          <p:cNvSpPr/>
          <p:nvPr/>
        </p:nvSpPr>
        <p:spPr>
          <a:xfrm>
            <a:off x="2609633" y="3429000"/>
            <a:ext cx="2558340" cy="3358031"/>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3" name="Rectangle 102">
            <a:extLst>
              <a:ext uri="{FF2B5EF4-FFF2-40B4-BE49-F238E27FC236}">
                <a16:creationId xmlns:a16="http://schemas.microsoft.com/office/drawing/2014/main" id="{7C29CE00-15AF-ABF6-EB04-5C0BB003F374}"/>
              </a:ext>
            </a:extLst>
          </p:cNvPr>
          <p:cNvSpPr/>
          <p:nvPr/>
        </p:nvSpPr>
        <p:spPr>
          <a:xfrm>
            <a:off x="2609633" y="257040"/>
            <a:ext cx="2558340" cy="2986421"/>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4" name="TextBox 103">
            <a:extLst>
              <a:ext uri="{FF2B5EF4-FFF2-40B4-BE49-F238E27FC236}">
                <a16:creationId xmlns:a16="http://schemas.microsoft.com/office/drawing/2014/main" id="{93BAF862-FE69-B011-D469-D854C4A3F160}"/>
              </a:ext>
            </a:extLst>
          </p:cNvPr>
          <p:cNvSpPr txBox="1"/>
          <p:nvPr/>
        </p:nvSpPr>
        <p:spPr>
          <a:xfrm>
            <a:off x="4338421" y="3460457"/>
            <a:ext cx="822960" cy="276999"/>
          </a:xfrm>
          <a:prstGeom prst="rect">
            <a:avLst/>
          </a:prstGeom>
          <a:noFill/>
        </p:spPr>
        <p:txBody>
          <a:bodyPr wrap="square" rtlCol="0">
            <a:spAutoFit/>
          </a:bodyPr>
          <a:lstStyle/>
          <a:p>
            <a:r>
              <a:rPr lang="en-DE" sz="1200" dirty="0"/>
              <a:t>TOP VIEW</a:t>
            </a:r>
          </a:p>
        </p:txBody>
      </p:sp>
      <p:sp>
        <p:nvSpPr>
          <p:cNvPr id="105" name="TextBox 104">
            <a:extLst>
              <a:ext uri="{FF2B5EF4-FFF2-40B4-BE49-F238E27FC236}">
                <a16:creationId xmlns:a16="http://schemas.microsoft.com/office/drawing/2014/main" id="{F453D9FE-19FC-0BFB-933D-61480A3A6ED7}"/>
              </a:ext>
            </a:extLst>
          </p:cNvPr>
          <p:cNvSpPr txBox="1"/>
          <p:nvPr/>
        </p:nvSpPr>
        <p:spPr>
          <a:xfrm>
            <a:off x="4211782" y="277670"/>
            <a:ext cx="999248" cy="276999"/>
          </a:xfrm>
          <a:prstGeom prst="rect">
            <a:avLst/>
          </a:prstGeom>
          <a:noFill/>
        </p:spPr>
        <p:txBody>
          <a:bodyPr wrap="square" rtlCol="0">
            <a:spAutoFit/>
          </a:bodyPr>
          <a:lstStyle/>
          <a:p>
            <a:r>
              <a:rPr lang="en-DE" sz="1200" dirty="0"/>
              <a:t>FRONT VIEW</a:t>
            </a:r>
          </a:p>
        </p:txBody>
      </p:sp>
      <p:cxnSp>
        <p:nvCxnSpPr>
          <p:cNvPr id="2" name="Straight Arrow Connector 1">
            <a:extLst>
              <a:ext uri="{FF2B5EF4-FFF2-40B4-BE49-F238E27FC236}">
                <a16:creationId xmlns:a16="http://schemas.microsoft.com/office/drawing/2014/main" id="{386AB565-3B98-EAE8-DB23-4BD0F93ED563}"/>
              </a:ext>
            </a:extLst>
          </p:cNvPr>
          <p:cNvCxnSpPr>
            <a:cxnSpLocks/>
          </p:cNvCxnSpPr>
          <p:nvPr/>
        </p:nvCxnSpPr>
        <p:spPr>
          <a:xfrm>
            <a:off x="3361133" y="5923334"/>
            <a:ext cx="1076535" cy="0"/>
          </a:xfrm>
          <a:prstGeom prst="straightConnector1">
            <a:avLst/>
          </a:prstGeom>
          <a:ln w="1270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2A7514CB-28EA-216B-8C98-306E36416D09}"/>
              </a:ext>
            </a:extLst>
          </p:cNvPr>
          <p:cNvPicPr>
            <a:picLocks noChangeAspect="1"/>
          </p:cNvPicPr>
          <p:nvPr/>
        </p:nvPicPr>
        <p:blipFill>
          <a:blip r:embed="rId2">
            <a:extLst>
              <a:ext uri="{28A0092B-C50C-407E-A947-70E740481C1C}">
                <a14:useLocalDpi xmlns:a14="http://schemas.microsoft.com/office/drawing/2010/main" val="0"/>
              </a:ext>
            </a:extLst>
          </a:blip>
          <a:srcRect t="6110" b="5648"/>
          <a:stretch>
            <a:fillRect/>
          </a:stretch>
        </p:blipFill>
        <p:spPr>
          <a:xfrm>
            <a:off x="5919473" y="1049202"/>
            <a:ext cx="5903996" cy="4822510"/>
          </a:xfrm>
          <a:prstGeom prst="rect">
            <a:avLst/>
          </a:prstGeom>
        </p:spPr>
      </p:pic>
      <p:sp>
        <p:nvSpPr>
          <p:cNvPr id="4" name="Title 1">
            <a:extLst>
              <a:ext uri="{FF2B5EF4-FFF2-40B4-BE49-F238E27FC236}">
                <a16:creationId xmlns:a16="http://schemas.microsoft.com/office/drawing/2014/main" id="{F03C0CB2-DA98-C5D9-F7F0-22BC228CF113}"/>
              </a:ext>
            </a:extLst>
          </p:cNvPr>
          <p:cNvSpPr txBox="1">
            <a:spLocks/>
          </p:cNvSpPr>
          <p:nvPr/>
        </p:nvSpPr>
        <p:spPr>
          <a:xfrm>
            <a:off x="6330081" y="173446"/>
            <a:ext cx="5372843" cy="575760"/>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000" b="1" dirty="0"/>
              <a:t>Pick and Place Operation using KUKA robot</a:t>
            </a:r>
          </a:p>
        </p:txBody>
      </p:sp>
    </p:spTree>
    <p:extLst>
      <p:ext uri="{BB962C8B-B14F-4D97-AF65-F5344CB8AC3E}">
        <p14:creationId xmlns:p14="http://schemas.microsoft.com/office/powerpoint/2010/main" val="3306863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D81D1FA-B1B3-DF72-D785-5871660921A2}"/>
              </a:ext>
            </a:extLst>
          </p:cNvPr>
          <p:cNvPicPr>
            <a:picLocks noChangeAspect="1"/>
          </p:cNvPicPr>
          <p:nvPr/>
        </p:nvPicPr>
        <p:blipFill>
          <a:blip r:embed="rId2">
            <a:extLst>
              <a:ext uri="{28A0092B-C50C-407E-A947-70E740481C1C}">
                <a14:useLocalDpi xmlns:a14="http://schemas.microsoft.com/office/drawing/2010/main" val="0"/>
              </a:ext>
            </a:extLst>
          </a:blip>
          <a:srcRect l="22757" t="8762" r="18782" b="3492"/>
          <a:stretch>
            <a:fillRect/>
          </a:stretch>
        </p:blipFill>
        <p:spPr>
          <a:xfrm>
            <a:off x="2920932" y="697279"/>
            <a:ext cx="6017623" cy="6017624"/>
          </a:xfrm>
          <a:prstGeom prst="rect">
            <a:avLst/>
          </a:prstGeom>
        </p:spPr>
      </p:pic>
      <p:sp>
        <p:nvSpPr>
          <p:cNvPr id="8" name="Speech Bubble: Rectangle with Corners Rounded 7">
            <a:extLst>
              <a:ext uri="{FF2B5EF4-FFF2-40B4-BE49-F238E27FC236}">
                <a16:creationId xmlns:a16="http://schemas.microsoft.com/office/drawing/2014/main" id="{F7BABBF4-AD2F-6247-5E6D-BA6D4AD3FEA6}"/>
              </a:ext>
            </a:extLst>
          </p:cNvPr>
          <p:cNvSpPr/>
          <p:nvPr/>
        </p:nvSpPr>
        <p:spPr>
          <a:xfrm>
            <a:off x="4092478" y="5554485"/>
            <a:ext cx="1659467" cy="609599"/>
          </a:xfrm>
          <a:prstGeom prst="wedgeRoundRectCallout">
            <a:avLst>
              <a:gd name="adj1" fmla="val 11575"/>
              <a:gd name="adj2" fmla="val 93056"/>
              <a:gd name="adj3" fmla="val 16667"/>
            </a:avLst>
          </a:pr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To create a point and define the movement</a:t>
            </a:r>
            <a:endParaRPr lang="en-IN" sz="1200" dirty="0"/>
          </a:p>
        </p:txBody>
      </p:sp>
      <p:sp>
        <p:nvSpPr>
          <p:cNvPr id="9" name="Speech Bubble: Rectangle with Corners Rounded 8">
            <a:extLst>
              <a:ext uri="{FF2B5EF4-FFF2-40B4-BE49-F238E27FC236}">
                <a16:creationId xmlns:a16="http://schemas.microsoft.com/office/drawing/2014/main" id="{EB7878F5-8E0E-5E5C-69FE-32DB38857C06}"/>
              </a:ext>
            </a:extLst>
          </p:cNvPr>
          <p:cNvSpPr/>
          <p:nvPr/>
        </p:nvSpPr>
        <p:spPr>
          <a:xfrm>
            <a:off x="5929743" y="5554484"/>
            <a:ext cx="1659467" cy="609599"/>
          </a:xfrm>
          <a:prstGeom prst="wedgeRoundRectCallout">
            <a:avLst>
              <a:gd name="adj1" fmla="val 11575"/>
              <a:gd name="adj2" fmla="val 93056"/>
              <a:gd name="adj3" fmla="val 16667"/>
            </a:avLst>
          </a:pr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To define the position of the created point</a:t>
            </a:r>
            <a:endParaRPr lang="en-IN" sz="1200" dirty="0"/>
          </a:p>
        </p:txBody>
      </p:sp>
      <p:sp>
        <p:nvSpPr>
          <p:cNvPr id="13" name="Rectangle: Rounded Corners 12">
            <a:extLst>
              <a:ext uri="{FF2B5EF4-FFF2-40B4-BE49-F238E27FC236}">
                <a16:creationId xmlns:a16="http://schemas.microsoft.com/office/drawing/2014/main" id="{E24F6382-1EE5-3E9C-50D3-1C6E24A5B3DE}"/>
              </a:ext>
            </a:extLst>
          </p:cNvPr>
          <p:cNvSpPr/>
          <p:nvPr/>
        </p:nvSpPr>
        <p:spPr>
          <a:xfrm>
            <a:off x="7707745" y="2406456"/>
            <a:ext cx="1230809" cy="3148027"/>
          </a:xfrm>
          <a:prstGeom prst="round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4" name="Speech Bubble: Rectangle with Corners Rounded 13">
            <a:extLst>
              <a:ext uri="{FF2B5EF4-FFF2-40B4-BE49-F238E27FC236}">
                <a16:creationId xmlns:a16="http://schemas.microsoft.com/office/drawing/2014/main" id="{1743E1EE-F497-4CAE-E5F8-7499F13FFC0F}"/>
              </a:ext>
            </a:extLst>
          </p:cNvPr>
          <p:cNvSpPr/>
          <p:nvPr/>
        </p:nvSpPr>
        <p:spPr>
          <a:xfrm>
            <a:off x="9485745" y="2749358"/>
            <a:ext cx="1625600" cy="1828800"/>
          </a:xfrm>
          <a:prstGeom prst="wedgeRoundRectCallout">
            <a:avLst>
              <a:gd name="adj1" fmla="val -85416"/>
              <a:gd name="adj2" fmla="val -18056"/>
              <a:gd name="adj3" fmla="val 16667"/>
            </a:avLst>
          </a:pr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Used to create movement around the axes of the robot</a:t>
            </a:r>
            <a:endParaRPr lang="en-IN" dirty="0"/>
          </a:p>
        </p:txBody>
      </p:sp>
      <p:sp>
        <p:nvSpPr>
          <p:cNvPr id="15" name="Speech Bubble: Rectangle with Corners Rounded 14">
            <a:extLst>
              <a:ext uri="{FF2B5EF4-FFF2-40B4-BE49-F238E27FC236}">
                <a16:creationId xmlns:a16="http://schemas.microsoft.com/office/drawing/2014/main" id="{2ED18760-C312-5167-898F-5CF9E002D997}"/>
              </a:ext>
            </a:extLst>
          </p:cNvPr>
          <p:cNvSpPr/>
          <p:nvPr/>
        </p:nvSpPr>
        <p:spPr>
          <a:xfrm>
            <a:off x="1078342" y="2089744"/>
            <a:ext cx="1371604" cy="1836480"/>
          </a:xfrm>
          <a:prstGeom prst="wedgeRoundRectCallout">
            <a:avLst>
              <a:gd name="adj1" fmla="val 82781"/>
              <a:gd name="adj2" fmla="val 15543"/>
              <a:gd name="adj3" fmla="val 16667"/>
            </a:avLst>
          </a:pr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Commands to play, reverse and stop the program</a:t>
            </a:r>
            <a:endParaRPr lang="en-IN" dirty="0"/>
          </a:p>
        </p:txBody>
      </p:sp>
      <p:sp>
        <p:nvSpPr>
          <p:cNvPr id="16" name="Rectangle: Rounded Corners 15">
            <a:extLst>
              <a:ext uri="{FF2B5EF4-FFF2-40B4-BE49-F238E27FC236}">
                <a16:creationId xmlns:a16="http://schemas.microsoft.com/office/drawing/2014/main" id="{47E6BC55-D5B7-02AB-AACD-CA018C830874}"/>
              </a:ext>
            </a:extLst>
          </p:cNvPr>
          <p:cNvSpPr/>
          <p:nvPr/>
        </p:nvSpPr>
        <p:spPr>
          <a:xfrm>
            <a:off x="2920932" y="2089744"/>
            <a:ext cx="553480" cy="1616347"/>
          </a:xfrm>
          <a:prstGeom prst="round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17" name="Speech Bubble: Rectangle with Corners Rounded 16">
            <a:extLst>
              <a:ext uri="{FF2B5EF4-FFF2-40B4-BE49-F238E27FC236}">
                <a16:creationId xmlns:a16="http://schemas.microsoft.com/office/drawing/2014/main" id="{C3EBB430-AB9B-3A7B-EA1A-E8E494F09364}"/>
              </a:ext>
            </a:extLst>
          </p:cNvPr>
          <p:cNvSpPr/>
          <p:nvPr/>
        </p:nvSpPr>
        <p:spPr>
          <a:xfrm>
            <a:off x="5277812" y="1243077"/>
            <a:ext cx="2057400" cy="846667"/>
          </a:xfrm>
          <a:prstGeom prst="wedgeRoundRectCallout">
            <a:avLst>
              <a:gd name="adj1" fmla="val -27546"/>
              <a:gd name="adj2" fmla="val -73880"/>
              <a:gd name="adj3" fmla="val 16667"/>
            </a:avLst>
          </a:prstGeom>
          <a:solidFill>
            <a:schemeClr val="accent2">
              <a:lumMod val="60000"/>
              <a:lumOff val="40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 cancel and reset the program</a:t>
            </a:r>
            <a:endParaRPr lang="en-IN" dirty="0"/>
          </a:p>
        </p:txBody>
      </p:sp>
    </p:spTree>
    <p:extLst>
      <p:ext uri="{BB962C8B-B14F-4D97-AF65-F5344CB8AC3E}">
        <p14:creationId xmlns:p14="http://schemas.microsoft.com/office/powerpoint/2010/main" val="42665084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FC49244-4D7D-09A8-A41B-2152167ECD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7290" y="1496291"/>
            <a:ext cx="5776583" cy="4998104"/>
          </a:xfrm>
          <a:prstGeom prst="rect">
            <a:avLst/>
          </a:prstGeom>
        </p:spPr>
      </p:pic>
      <p:sp>
        <p:nvSpPr>
          <p:cNvPr id="6" name="TextBox 5">
            <a:extLst>
              <a:ext uri="{FF2B5EF4-FFF2-40B4-BE49-F238E27FC236}">
                <a16:creationId xmlns:a16="http://schemas.microsoft.com/office/drawing/2014/main" id="{5246F079-A443-FF59-3BEC-CDA3D0CB2428}"/>
              </a:ext>
            </a:extLst>
          </p:cNvPr>
          <p:cNvSpPr txBox="1"/>
          <p:nvPr/>
        </p:nvSpPr>
        <p:spPr>
          <a:xfrm>
            <a:off x="8124792" y="2231157"/>
            <a:ext cx="1576251" cy="374468"/>
          </a:xfrm>
          <a:prstGeom prst="rect">
            <a:avLst/>
          </a:prstGeom>
          <a:noFill/>
        </p:spPr>
        <p:txBody>
          <a:bodyPr wrap="square" rtlCol="0">
            <a:spAutoFit/>
          </a:bodyPr>
          <a:lstStyle/>
          <a:p>
            <a:r>
              <a:rPr lang="en-IN" dirty="0"/>
              <a:t>Home Position</a:t>
            </a:r>
          </a:p>
        </p:txBody>
      </p:sp>
      <p:sp>
        <p:nvSpPr>
          <p:cNvPr id="7" name="TextBox 6">
            <a:extLst>
              <a:ext uri="{FF2B5EF4-FFF2-40B4-BE49-F238E27FC236}">
                <a16:creationId xmlns:a16="http://schemas.microsoft.com/office/drawing/2014/main" id="{1D70D56E-1450-88C8-9633-39612290B733}"/>
              </a:ext>
            </a:extLst>
          </p:cNvPr>
          <p:cNvSpPr txBox="1"/>
          <p:nvPr/>
        </p:nvSpPr>
        <p:spPr>
          <a:xfrm>
            <a:off x="8124791" y="2585627"/>
            <a:ext cx="2342908" cy="369332"/>
          </a:xfrm>
          <a:prstGeom prst="rect">
            <a:avLst/>
          </a:prstGeom>
          <a:noFill/>
        </p:spPr>
        <p:txBody>
          <a:bodyPr wrap="square" rtlCol="0">
            <a:spAutoFit/>
          </a:bodyPr>
          <a:lstStyle/>
          <a:p>
            <a:r>
              <a:rPr lang="en-IN" dirty="0"/>
              <a:t>Home to Position 1</a:t>
            </a:r>
          </a:p>
        </p:txBody>
      </p:sp>
      <p:sp>
        <p:nvSpPr>
          <p:cNvPr id="8" name="TextBox 7">
            <a:extLst>
              <a:ext uri="{FF2B5EF4-FFF2-40B4-BE49-F238E27FC236}">
                <a16:creationId xmlns:a16="http://schemas.microsoft.com/office/drawing/2014/main" id="{8D684FCF-C31F-CAF7-A513-5BD8AB4A6702}"/>
              </a:ext>
            </a:extLst>
          </p:cNvPr>
          <p:cNvSpPr txBox="1"/>
          <p:nvPr/>
        </p:nvSpPr>
        <p:spPr>
          <a:xfrm>
            <a:off x="8090108" y="2917987"/>
            <a:ext cx="4254291" cy="369332"/>
          </a:xfrm>
          <a:prstGeom prst="rect">
            <a:avLst/>
          </a:prstGeom>
          <a:noFill/>
        </p:spPr>
        <p:txBody>
          <a:bodyPr wrap="square" rtlCol="0">
            <a:spAutoFit/>
          </a:bodyPr>
          <a:lstStyle/>
          <a:p>
            <a:r>
              <a:rPr lang="en-IN" dirty="0"/>
              <a:t>Position 1 to Position 2 (Picking Position) </a:t>
            </a:r>
          </a:p>
        </p:txBody>
      </p:sp>
      <p:sp>
        <p:nvSpPr>
          <p:cNvPr id="9" name="TextBox 8">
            <a:extLst>
              <a:ext uri="{FF2B5EF4-FFF2-40B4-BE49-F238E27FC236}">
                <a16:creationId xmlns:a16="http://schemas.microsoft.com/office/drawing/2014/main" id="{8E724368-8DF0-E7E3-7FDA-F66A65E2DE5E}"/>
              </a:ext>
            </a:extLst>
          </p:cNvPr>
          <p:cNvSpPr txBox="1"/>
          <p:nvPr/>
        </p:nvSpPr>
        <p:spPr>
          <a:xfrm>
            <a:off x="8090109" y="3246178"/>
            <a:ext cx="2342908" cy="369332"/>
          </a:xfrm>
          <a:prstGeom prst="rect">
            <a:avLst/>
          </a:prstGeom>
          <a:noFill/>
        </p:spPr>
        <p:txBody>
          <a:bodyPr wrap="square" rtlCol="0">
            <a:spAutoFit/>
          </a:bodyPr>
          <a:lstStyle/>
          <a:p>
            <a:r>
              <a:rPr lang="en-IN" dirty="0"/>
              <a:t>Position 2 to Position 3 </a:t>
            </a:r>
          </a:p>
        </p:txBody>
      </p:sp>
      <p:sp>
        <p:nvSpPr>
          <p:cNvPr id="10" name="TextBox 9">
            <a:extLst>
              <a:ext uri="{FF2B5EF4-FFF2-40B4-BE49-F238E27FC236}">
                <a16:creationId xmlns:a16="http://schemas.microsoft.com/office/drawing/2014/main" id="{23F8526F-942C-7F94-FEE6-8F94A899D86B}"/>
              </a:ext>
            </a:extLst>
          </p:cNvPr>
          <p:cNvSpPr txBox="1"/>
          <p:nvPr/>
        </p:nvSpPr>
        <p:spPr>
          <a:xfrm>
            <a:off x="8090109" y="3574369"/>
            <a:ext cx="2342908" cy="369332"/>
          </a:xfrm>
          <a:prstGeom prst="rect">
            <a:avLst/>
          </a:prstGeom>
          <a:noFill/>
        </p:spPr>
        <p:txBody>
          <a:bodyPr wrap="square" rtlCol="0">
            <a:spAutoFit/>
          </a:bodyPr>
          <a:lstStyle/>
          <a:p>
            <a:r>
              <a:rPr lang="en-IN" dirty="0"/>
              <a:t>Position 3 to Position 4</a:t>
            </a:r>
          </a:p>
        </p:txBody>
      </p:sp>
      <p:sp>
        <p:nvSpPr>
          <p:cNvPr id="11" name="TextBox 10">
            <a:extLst>
              <a:ext uri="{FF2B5EF4-FFF2-40B4-BE49-F238E27FC236}">
                <a16:creationId xmlns:a16="http://schemas.microsoft.com/office/drawing/2014/main" id="{59E62113-D98E-C123-5D6D-61011A467D8B}"/>
              </a:ext>
            </a:extLst>
          </p:cNvPr>
          <p:cNvSpPr txBox="1"/>
          <p:nvPr/>
        </p:nvSpPr>
        <p:spPr>
          <a:xfrm>
            <a:off x="8124792" y="3918783"/>
            <a:ext cx="3910451" cy="369332"/>
          </a:xfrm>
          <a:prstGeom prst="rect">
            <a:avLst/>
          </a:prstGeom>
          <a:noFill/>
        </p:spPr>
        <p:txBody>
          <a:bodyPr wrap="square" rtlCol="0">
            <a:spAutoFit/>
          </a:bodyPr>
          <a:lstStyle/>
          <a:p>
            <a:r>
              <a:rPr lang="en-IN" dirty="0"/>
              <a:t>Position 4 to Position 5 (Placing Point)</a:t>
            </a:r>
          </a:p>
        </p:txBody>
      </p:sp>
      <p:sp>
        <p:nvSpPr>
          <p:cNvPr id="12" name="TextBox 11">
            <a:extLst>
              <a:ext uri="{FF2B5EF4-FFF2-40B4-BE49-F238E27FC236}">
                <a16:creationId xmlns:a16="http://schemas.microsoft.com/office/drawing/2014/main" id="{0A1CEC99-BF68-9CA8-172B-95AB0C41F39D}"/>
              </a:ext>
            </a:extLst>
          </p:cNvPr>
          <p:cNvSpPr txBox="1"/>
          <p:nvPr/>
        </p:nvSpPr>
        <p:spPr>
          <a:xfrm>
            <a:off x="8124792" y="4246974"/>
            <a:ext cx="1989910" cy="369332"/>
          </a:xfrm>
          <a:prstGeom prst="rect">
            <a:avLst/>
          </a:prstGeom>
          <a:noFill/>
        </p:spPr>
        <p:txBody>
          <a:bodyPr wrap="square" rtlCol="0">
            <a:spAutoFit/>
          </a:bodyPr>
          <a:lstStyle/>
          <a:p>
            <a:r>
              <a:rPr lang="en-IN" dirty="0"/>
              <a:t>Position 5 to Home</a:t>
            </a:r>
          </a:p>
        </p:txBody>
      </p:sp>
      <p:cxnSp>
        <p:nvCxnSpPr>
          <p:cNvPr id="14" name="Straight Arrow Connector 13">
            <a:extLst>
              <a:ext uri="{FF2B5EF4-FFF2-40B4-BE49-F238E27FC236}">
                <a16:creationId xmlns:a16="http://schemas.microsoft.com/office/drawing/2014/main" id="{22E934EA-D455-774D-B718-3F8F992A1D3C}"/>
              </a:ext>
            </a:extLst>
          </p:cNvPr>
          <p:cNvCxnSpPr>
            <a:cxnSpLocks/>
            <a:endCxn id="6" idx="1"/>
          </p:cNvCxnSpPr>
          <p:nvPr/>
        </p:nvCxnSpPr>
        <p:spPr>
          <a:xfrm flipV="1">
            <a:off x="3837709" y="2418391"/>
            <a:ext cx="4287083" cy="5506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1105E293-7781-DBD1-4EB7-EF99C2CD35EB}"/>
              </a:ext>
            </a:extLst>
          </p:cNvPr>
          <p:cNvCxnSpPr>
            <a:cxnSpLocks/>
            <a:endCxn id="7" idx="1"/>
          </p:cNvCxnSpPr>
          <p:nvPr/>
        </p:nvCxnSpPr>
        <p:spPr>
          <a:xfrm flipV="1">
            <a:off x="4805916" y="2770293"/>
            <a:ext cx="3318875" cy="48461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5F4B1370-0A09-3F14-051B-634203739821}"/>
              </a:ext>
            </a:extLst>
          </p:cNvPr>
          <p:cNvCxnSpPr>
            <a:cxnSpLocks/>
          </p:cNvCxnSpPr>
          <p:nvPr/>
        </p:nvCxnSpPr>
        <p:spPr>
          <a:xfrm flipV="1">
            <a:off x="4805915" y="3086256"/>
            <a:ext cx="3318877" cy="48101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0A204BB2-17BE-B537-D6BD-696FAB7D094D}"/>
              </a:ext>
            </a:extLst>
          </p:cNvPr>
          <p:cNvCxnSpPr>
            <a:cxnSpLocks/>
          </p:cNvCxnSpPr>
          <p:nvPr/>
        </p:nvCxnSpPr>
        <p:spPr>
          <a:xfrm flipV="1">
            <a:off x="4805914" y="3425758"/>
            <a:ext cx="3318878" cy="40695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2BD5B06F-ED7C-E2BC-A486-2A9E097EF25B}"/>
              </a:ext>
            </a:extLst>
          </p:cNvPr>
          <p:cNvCxnSpPr>
            <a:cxnSpLocks/>
          </p:cNvCxnSpPr>
          <p:nvPr/>
        </p:nvCxnSpPr>
        <p:spPr>
          <a:xfrm flipV="1">
            <a:off x="4805913" y="3750135"/>
            <a:ext cx="3318879" cy="38584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84227D66-E0EF-DBAE-D82B-C86CB4ED59FA}"/>
              </a:ext>
            </a:extLst>
          </p:cNvPr>
          <p:cNvCxnSpPr>
            <a:cxnSpLocks/>
            <a:endCxn id="11" idx="1"/>
          </p:cNvCxnSpPr>
          <p:nvPr/>
        </p:nvCxnSpPr>
        <p:spPr>
          <a:xfrm flipV="1">
            <a:off x="4805912" y="4103449"/>
            <a:ext cx="3318880" cy="29215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74989F87-5674-1734-053A-1293445887EE}"/>
              </a:ext>
            </a:extLst>
          </p:cNvPr>
          <p:cNvCxnSpPr>
            <a:cxnSpLocks/>
            <a:endCxn id="12" idx="1"/>
          </p:cNvCxnSpPr>
          <p:nvPr/>
        </p:nvCxnSpPr>
        <p:spPr>
          <a:xfrm flipV="1">
            <a:off x="3778102" y="4431640"/>
            <a:ext cx="4346690" cy="19957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8" name="Title 1">
            <a:extLst>
              <a:ext uri="{FF2B5EF4-FFF2-40B4-BE49-F238E27FC236}">
                <a16:creationId xmlns:a16="http://schemas.microsoft.com/office/drawing/2014/main" id="{1AEDFD95-F903-CD2B-3A52-46B6DBAB3ABF}"/>
              </a:ext>
            </a:extLst>
          </p:cNvPr>
          <p:cNvSpPr txBox="1">
            <a:spLocks/>
          </p:cNvSpPr>
          <p:nvPr/>
        </p:nvSpPr>
        <p:spPr>
          <a:xfrm>
            <a:off x="3989949" y="199722"/>
            <a:ext cx="4212102" cy="746223"/>
          </a:xfrm>
          <a:prstGeom prst="rect">
            <a:avLst/>
          </a:prstGeom>
        </p:spPr>
        <p:txBody>
          <a:bodyPr vert="horz" lIns="91440" tIns="45720" rIns="91440" bIns="45720" rtlCol="0" anchor="b">
            <a:normAutofit fontScale="7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DE" dirty="0"/>
              <a:t>Set Target Position</a:t>
            </a:r>
          </a:p>
        </p:txBody>
      </p:sp>
    </p:spTree>
    <p:extLst>
      <p:ext uri="{BB962C8B-B14F-4D97-AF65-F5344CB8AC3E}">
        <p14:creationId xmlns:p14="http://schemas.microsoft.com/office/powerpoint/2010/main" val="349972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BBCFAB-B1A3-D61E-6D22-51D628CED4C4}"/>
              </a:ext>
            </a:extLst>
          </p:cNvPr>
          <p:cNvPicPr>
            <a:picLocks noChangeAspect="1"/>
          </p:cNvPicPr>
          <p:nvPr/>
        </p:nvPicPr>
        <p:blipFill>
          <a:blip r:embed="rId2">
            <a:extLst>
              <a:ext uri="{28A0092B-C50C-407E-A947-70E740481C1C}">
                <a14:useLocalDpi xmlns:a14="http://schemas.microsoft.com/office/drawing/2010/main" val="0"/>
              </a:ext>
            </a:extLst>
          </a:blip>
          <a:srcRect l="4963" t="9524" r="11397" b="25968"/>
          <a:stretch>
            <a:fillRect/>
          </a:stretch>
        </p:blipFill>
        <p:spPr>
          <a:xfrm>
            <a:off x="2812869" y="531222"/>
            <a:ext cx="6444342" cy="5869578"/>
          </a:xfrm>
          <a:prstGeom prst="rect">
            <a:avLst/>
          </a:prstGeom>
        </p:spPr>
      </p:pic>
      <p:cxnSp>
        <p:nvCxnSpPr>
          <p:cNvPr id="7" name="Straight Arrow Connector 6">
            <a:extLst>
              <a:ext uri="{FF2B5EF4-FFF2-40B4-BE49-F238E27FC236}">
                <a16:creationId xmlns:a16="http://schemas.microsoft.com/office/drawing/2014/main" id="{1F8997CD-FF42-B54A-FBB7-CA1C889C574C}"/>
              </a:ext>
            </a:extLst>
          </p:cNvPr>
          <p:cNvCxnSpPr>
            <a:cxnSpLocks/>
          </p:cNvCxnSpPr>
          <p:nvPr/>
        </p:nvCxnSpPr>
        <p:spPr>
          <a:xfrm flipH="1">
            <a:off x="4189769" y="1524000"/>
            <a:ext cx="2629042" cy="781078"/>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11" name="Straight Arrow Connector 10">
            <a:extLst>
              <a:ext uri="{FF2B5EF4-FFF2-40B4-BE49-F238E27FC236}">
                <a16:creationId xmlns:a16="http://schemas.microsoft.com/office/drawing/2014/main" id="{2EFD853E-A9E5-EE2B-37B1-3C32225D9FAE}"/>
              </a:ext>
            </a:extLst>
          </p:cNvPr>
          <p:cNvCxnSpPr>
            <a:cxnSpLocks/>
          </p:cNvCxnSpPr>
          <p:nvPr/>
        </p:nvCxnSpPr>
        <p:spPr>
          <a:xfrm>
            <a:off x="3840481" y="2674410"/>
            <a:ext cx="0" cy="791601"/>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15" name="Straight Arrow Connector 14">
            <a:extLst>
              <a:ext uri="{FF2B5EF4-FFF2-40B4-BE49-F238E27FC236}">
                <a16:creationId xmlns:a16="http://schemas.microsoft.com/office/drawing/2014/main" id="{DCE01B3D-F65F-50E4-10B1-E934D3434911}"/>
              </a:ext>
            </a:extLst>
          </p:cNvPr>
          <p:cNvCxnSpPr>
            <a:cxnSpLocks/>
          </p:cNvCxnSpPr>
          <p:nvPr/>
        </p:nvCxnSpPr>
        <p:spPr>
          <a:xfrm flipV="1">
            <a:off x="3988526" y="2674410"/>
            <a:ext cx="0" cy="754590"/>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18" name="Straight Arrow Connector 17">
            <a:extLst>
              <a:ext uri="{FF2B5EF4-FFF2-40B4-BE49-F238E27FC236}">
                <a16:creationId xmlns:a16="http://schemas.microsoft.com/office/drawing/2014/main" id="{8C6CEF87-A3D6-3D13-AA8C-82A7CD20EA04}"/>
              </a:ext>
            </a:extLst>
          </p:cNvPr>
          <p:cNvCxnSpPr>
            <a:cxnSpLocks/>
          </p:cNvCxnSpPr>
          <p:nvPr/>
        </p:nvCxnSpPr>
        <p:spPr>
          <a:xfrm>
            <a:off x="4189769" y="2489744"/>
            <a:ext cx="2438163" cy="766223"/>
          </a:xfrm>
          <a:prstGeom prst="straightConnector1">
            <a:avLst/>
          </a:prstGeom>
          <a:ln w="47625" cmpd="sng">
            <a:solidFill>
              <a:schemeClr val="tx1"/>
            </a:solidFill>
            <a:tailEnd type="triangle"/>
          </a:ln>
          <a:effectLst>
            <a:glow>
              <a:schemeClr val="accent1">
                <a:alpha val="0"/>
              </a:schemeClr>
            </a:glow>
          </a:effectLst>
        </p:spPr>
        <p:style>
          <a:lnRef idx="3">
            <a:schemeClr val="accent2"/>
          </a:lnRef>
          <a:fillRef idx="0">
            <a:schemeClr val="accent2"/>
          </a:fillRef>
          <a:effectRef idx="2">
            <a:schemeClr val="accent2"/>
          </a:effectRef>
          <a:fontRef idx="minor">
            <a:schemeClr val="tx1"/>
          </a:fontRef>
        </p:style>
      </p:cxnSp>
      <p:cxnSp>
        <p:nvCxnSpPr>
          <p:cNvPr id="22" name="Straight Arrow Connector 21">
            <a:extLst>
              <a:ext uri="{FF2B5EF4-FFF2-40B4-BE49-F238E27FC236}">
                <a16:creationId xmlns:a16="http://schemas.microsoft.com/office/drawing/2014/main" id="{DB79748E-C9F8-FF67-F7AC-EE62F603CD49}"/>
              </a:ext>
            </a:extLst>
          </p:cNvPr>
          <p:cNvCxnSpPr>
            <a:cxnSpLocks/>
          </p:cNvCxnSpPr>
          <p:nvPr/>
        </p:nvCxnSpPr>
        <p:spPr>
          <a:xfrm>
            <a:off x="6730133" y="3503225"/>
            <a:ext cx="0" cy="666470"/>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cxnSp>
        <p:nvCxnSpPr>
          <p:cNvPr id="23" name="Straight Arrow Connector 22">
            <a:extLst>
              <a:ext uri="{FF2B5EF4-FFF2-40B4-BE49-F238E27FC236}">
                <a16:creationId xmlns:a16="http://schemas.microsoft.com/office/drawing/2014/main" id="{4A820DFF-C941-9F86-DD56-F66DB877C46A}"/>
              </a:ext>
            </a:extLst>
          </p:cNvPr>
          <p:cNvCxnSpPr>
            <a:cxnSpLocks/>
          </p:cNvCxnSpPr>
          <p:nvPr/>
        </p:nvCxnSpPr>
        <p:spPr>
          <a:xfrm flipV="1">
            <a:off x="6897417" y="3452990"/>
            <a:ext cx="7061" cy="660533"/>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sp>
        <p:nvSpPr>
          <p:cNvPr id="24" name="TextBox 23">
            <a:extLst>
              <a:ext uri="{FF2B5EF4-FFF2-40B4-BE49-F238E27FC236}">
                <a16:creationId xmlns:a16="http://schemas.microsoft.com/office/drawing/2014/main" id="{CD092B06-8F88-DA2B-CBBC-48DA0132528A}"/>
              </a:ext>
            </a:extLst>
          </p:cNvPr>
          <p:cNvSpPr txBox="1"/>
          <p:nvPr/>
        </p:nvSpPr>
        <p:spPr>
          <a:xfrm>
            <a:off x="6816632" y="1253340"/>
            <a:ext cx="779415" cy="369332"/>
          </a:xfrm>
          <a:prstGeom prst="rect">
            <a:avLst/>
          </a:prstGeom>
          <a:solidFill>
            <a:schemeClr val="bg1"/>
          </a:solidFill>
        </p:spPr>
        <p:txBody>
          <a:bodyPr wrap="square" rtlCol="0">
            <a:spAutoFit/>
          </a:bodyPr>
          <a:lstStyle/>
          <a:p>
            <a:r>
              <a:rPr lang="en-IN" b="1" dirty="0"/>
              <a:t>Home</a:t>
            </a:r>
          </a:p>
        </p:txBody>
      </p:sp>
      <p:sp>
        <p:nvSpPr>
          <p:cNvPr id="25" name="TextBox 24">
            <a:extLst>
              <a:ext uri="{FF2B5EF4-FFF2-40B4-BE49-F238E27FC236}">
                <a16:creationId xmlns:a16="http://schemas.microsoft.com/office/drawing/2014/main" id="{30F6E5FF-D317-1CDA-A7F1-FBA9085C9B18}"/>
              </a:ext>
            </a:extLst>
          </p:cNvPr>
          <p:cNvSpPr txBox="1"/>
          <p:nvPr/>
        </p:nvSpPr>
        <p:spPr>
          <a:xfrm>
            <a:off x="3784874" y="2305078"/>
            <a:ext cx="282976" cy="369332"/>
          </a:xfrm>
          <a:prstGeom prst="rect">
            <a:avLst/>
          </a:prstGeom>
          <a:solidFill>
            <a:schemeClr val="bg1"/>
          </a:solidFill>
        </p:spPr>
        <p:txBody>
          <a:bodyPr wrap="square" rtlCol="0">
            <a:spAutoFit/>
          </a:bodyPr>
          <a:lstStyle/>
          <a:p>
            <a:r>
              <a:rPr lang="en-IN" b="1" dirty="0"/>
              <a:t>T</a:t>
            </a:r>
          </a:p>
        </p:txBody>
      </p:sp>
      <p:sp>
        <p:nvSpPr>
          <p:cNvPr id="26" name="TextBox 25">
            <a:extLst>
              <a:ext uri="{FF2B5EF4-FFF2-40B4-BE49-F238E27FC236}">
                <a16:creationId xmlns:a16="http://schemas.microsoft.com/office/drawing/2014/main" id="{CFDC6FB6-882B-56A0-1087-4F509BBFEA0D}"/>
              </a:ext>
            </a:extLst>
          </p:cNvPr>
          <p:cNvSpPr txBox="1"/>
          <p:nvPr/>
        </p:nvSpPr>
        <p:spPr>
          <a:xfrm>
            <a:off x="3738153" y="3508163"/>
            <a:ext cx="500745" cy="369332"/>
          </a:xfrm>
          <a:prstGeom prst="rect">
            <a:avLst/>
          </a:prstGeom>
          <a:solidFill>
            <a:schemeClr val="bg1"/>
          </a:solidFill>
        </p:spPr>
        <p:txBody>
          <a:bodyPr wrap="square" rtlCol="0">
            <a:spAutoFit/>
          </a:bodyPr>
          <a:lstStyle/>
          <a:p>
            <a:r>
              <a:rPr lang="en-IN" b="1" dirty="0"/>
              <a:t>PI</a:t>
            </a:r>
          </a:p>
        </p:txBody>
      </p:sp>
      <p:sp>
        <p:nvSpPr>
          <p:cNvPr id="28" name="TextBox 27">
            <a:extLst>
              <a:ext uri="{FF2B5EF4-FFF2-40B4-BE49-F238E27FC236}">
                <a16:creationId xmlns:a16="http://schemas.microsoft.com/office/drawing/2014/main" id="{12EE3F38-D94B-FA83-EB81-49D4F460722F}"/>
              </a:ext>
            </a:extLst>
          </p:cNvPr>
          <p:cNvSpPr txBox="1"/>
          <p:nvPr/>
        </p:nvSpPr>
        <p:spPr>
          <a:xfrm>
            <a:off x="6627932" y="3071301"/>
            <a:ext cx="509452" cy="369332"/>
          </a:xfrm>
          <a:prstGeom prst="rect">
            <a:avLst/>
          </a:prstGeom>
          <a:solidFill>
            <a:schemeClr val="bg1"/>
          </a:solidFill>
        </p:spPr>
        <p:txBody>
          <a:bodyPr wrap="square" rtlCol="0">
            <a:spAutoFit/>
          </a:bodyPr>
          <a:lstStyle/>
          <a:p>
            <a:r>
              <a:rPr lang="en-IN" b="1" dirty="0"/>
              <a:t>T</a:t>
            </a:r>
          </a:p>
        </p:txBody>
      </p:sp>
      <p:sp>
        <p:nvSpPr>
          <p:cNvPr id="29" name="TextBox 28">
            <a:extLst>
              <a:ext uri="{FF2B5EF4-FFF2-40B4-BE49-F238E27FC236}">
                <a16:creationId xmlns:a16="http://schemas.microsoft.com/office/drawing/2014/main" id="{4046143B-F174-A3B3-7B89-8F7600ED1A03}"/>
              </a:ext>
            </a:extLst>
          </p:cNvPr>
          <p:cNvSpPr txBox="1"/>
          <p:nvPr/>
        </p:nvSpPr>
        <p:spPr>
          <a:xfrm>
            <a:off x="6572791" y="4182052"/>
            <a:ext cx="487682" cy="369332"/>
          </a:xfrm>
          <a:prstGeom prst="rect">
            <a:avLst/>
          </a:prstGeom>
          <a:solidFill>
            <a:schemeClr val="bg1"/>
          </a:solidFill>
        </p:spPr>
        <p:txBody>
          <a:bodyPr wrap="square" rtlCol="0">
            <a:spAutoFit/>
          </a:bodyPr>
          <a:lstStyle/>
          <a:p>
            <a:r>
              <a:rPr lang="en-IN" b="1" dirty="0"/>
              <a:t>PL</a:t>
            </a:r>
          </a:p>
        </p:txBody>
      </p:sp>
      <p:cxnSp>
        <p:nvCxnSpPr>
          <p:cNvPr id="16" name="Straight Arrow Connector 15">
            <a:extLst>
              <a:ext uri="{FF2B5EF4-FFF2-40B4-BE49-F238E27FC236}">
                <a16:creationId xmlns:a16="http://schemas.microsoft.com/office/drawing/2014/main" id="{469443BA-FF95-71E8-427F-B67BE5FC4A30}"/>
              </a:ext>
            </a:extLst>
          </p:cNvPr>
          <p:cNvCxnSpPr>
            <a:cxnSpLocks/>
          </p:cNvCxnSpPr>
          <p:nvPr/>
        </p:nvCxnSpPr>
        <p:spPr>
          <a:xfrm flipV="1">
            <a:off x="6918247" y="1622672"/>
            <a:ext cx="569948" cy="1429033"/>
          </a:xfrm>
          <a:prstGeom prst="straightConnector1">
            <a:avLst/>
          </a:prstGeom>
          <a:ln w="47625" cmpd="sng">
            <a:solidFill>
              <a:schemeClr val="tx1"/>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7727754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DF0AA43-9CA8-4DA6-8566-424CB541484E}"/>
              </a:ext>
            </a:extLst>
          </p:cNvPr>
          <p:cNvSpPr/>
          <p:nvPr/>
        </p:nvSpPr>
        <p:spPr>
          <a:xfrm>
            <a:off x="224178" y="300315"/>
            <a:ext cx="2871492" cy="375552"/>
          </a:xfrm>
          <a:prstGeom prst="rect">
            <a:avLst/>
          </a:prstGeom>
        </p:spPr>
        <p:txBody>
          <a:bodyPr wrap="none">
            <a:spAutoFit/>
          </a:bodyPr>
          <a:lstStyle/>
          <a:p>
            <a:pPr>
              <a:lnSpc>
                <a:spcPct val="107000"/>
              </a:lnSpc>
              <a:spcBef>
                <a:spcPts val="1200"/>
              </a:spcBef>
              <a:spcAft>
                <a:spcPts val="300"/>
              </a:spcAft>
            </a:pPr>
            <a:r>
              <a:rPr lang="en-IN" b="1" kern="1600" dirty="0">
                <a:latin typeface="Calibri Light" panose="020F0302020204030204" pitchFamily="34" charset="0"/>
                <a:ea typeface="Times New Roman" panose="02020603050405020304" pitchFamily="18" charset="0"/>
                <a:cs typeface="Times New Roman" panose="02020603050405020304" pitchFamily="18" charset="0"/>
              </a:rPr>
              <a:t>Robot Programming Methods</a:t>
            </a:r>
          </a:p>
        </p:txBody>
      </p:sp>
      <p:sp>
        <p:nvSpPr>
          <p:cNvPr id="3" name="Rectangle 2">
            <a:extLst>
              <a:ext uri="{FF2B5EF4-FFF2-40B4-BE49-F238E27FC236}">
                <a16:creationId xmlns:a16="http://schemas.microsoft.com/office/drawing/2014/main" id="{3F0A1999-B14E-4F7F-8254-AE5C3A4882FC}"/>
              </a:ext>
            </a:extLst>
          </p:cNvPr>
          <p:cNvSpPr/>
          <p:nvPr/>
        </p:nvSpPr>
        <p:spPr>
          <a:xfrm>
            <a:off x="224178" y="675867"/>
            <a:ext cx="10513844" cy="374077"/>
          </a:xfrm>
          <a:prstGeom prst="rect">
            <a:avLst/>
          </a:prstGeom>
        </p:spPr>
        <p:txBody>
          <a:bodyPr wrap="square">
            <a:spAutoFit/>
          </a:bodyPr>
          <a:lstStyle/>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There are two main programming methods, namely online programming and offline programming.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AA77DD7D-7AF7-4CCD-BAB8-8F43646E559B}"/>
              </a:ext>
            </a:extLst>
          </p:cNvPr>
          <p:cNvSpPr/>
          <p:nvPr/>
        </p:nvSpPr>
        <p:spPr>
          <a:xfrm>
            <a:off x="224178" y="1584113"/>
            <a:ext cx="10686838" cy="3990323"/>
          </a:xfrm>
          <a:prstGeom prst="rect">
            <a:avLst/>
          </a:prstGeom>
        </p:spPr>
        <p:txBody>
          <a:bodyPr wrap="square">
            <a:spAutoFit/>
          </a:bodyPr>
          <a:lstStyle/>
          <a:p>
            <a:pPr>
              <a:lnSpc>
                <a:spcPct val="107000"/>
              </a:lnSpc>
              <a:spcBef>
                <a:spcPts val="1200"/>
              </a:spcBef>
              <a:spcAft>
                <a:spcPts val="300"/>
              </a:spcAft>
            </a:pPr>
            <a:r>
              <a:rPr lang="en-IN" b="1" dirty="0">
                <a:solidFill>
                  <a:srgbClr val="404040"/>
                </a:solidFill>
                <a:latin typeface="Calibri Light" panose="020F0302020204030204" pitchFamily="34" charset="0"/>
                <a:ea typeface="Times New Roman" panose="02020603050405020304" pitchFamily="18" charset="0"/>
                <a:cs typeface="Times New Roman" panose="02020603050405020304" pitchFamily="18" charset="0"/>
              </a:rPr>
              <a:t>Online Programming</a:t>
            </a:r>
            <a:endParaRPr lang="en-IN" b="1" i="1" dirty="0">
              <a:latin typeface="Calibri Light" panose="020F0302020204030204" pitchFamily="34"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Teach pendant programming</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A teach pendant (</a:t>
            </a:r>
            <a:r>
              <a:rPr lang="en-IN" dirty="0" err="1">
                <a:latin typeface="Times New Roman" panose="02020603050405020304" pitchFamily="18" charset="0"/>
                <a:ea typeface="Calibri" panose="020F0502020204030204" pitchFamily="34" charset="0"/>
                <a:cs typeface="Times New Roman" panose="02020603050405020304" pitchFamily="18" charset="0"/>
              </a:rPr>
              <a:t>SmartPAD</a:t>
            </a:r>
            <a:r>
              <a:rPr lang="en-IN" dirty="0">
                <a:latin typeface="Times New Roman" panose="02020603050405020304" pitchFamily="18" charset="0"/>
                <a:ea typeface="Calibri" panose="020F0502020204030204" pitchFamily="34" charset="0"/>
                <a:cs typeface="Times New Roman" panose="02020603050405020304" pitchFamily="18" charset="0"/>
              </a:rPr>
              <a:t>) is utilized to guide the robot to the desired coordinate or positions.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Lead-through programming</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It is very similar to teach pendant, but here the robot is physically guided to the desired position.</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Bef>
                <a:spcPts val="1200"/>
              </a:spcBef>
              <a:spcAft>
                <a:spcPts val="300"/>
              </a:spcAft>
            </a:pPr>
            <a:r>
              <a:rPr lang="en-IN" b="1" dirty="0">
                <a:solidFill>
                  <a:srgbClr val="404040"/>
                </a:solidFill>
                <a:latin typeface="Calibri Light" panose="020F0302020204030204" pitchFamily="34" charset="0"/>
                <a:ea typeface="Times New Roman" panose="02020603050405020304" pitchFamily="18" charset="0"/>
                <a:cs typeface="Times New Roman" panose="02020603050405020304" pitchFamily="18" charset="0"/>
              </a:rPr>
              <a:t>Offline Programming</a:t>
            </a:r>
            <a:endParaRPr lang="en-IN" b="1" dirty="0">
              <a:latin typeface="Calibri" panose="020F0502020204030204" pitchFamily="34" charset="0"/>
              <a:ea typeface="Times New Roman" panose="02020603050405020304" pitchFamily="18"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KRL programming</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KUKA Robot Language (KRL) is a textual, structured programming language used to program robots.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Simulation Software</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Simulation software can be used to design, test and optimize robot program in a 3D virtual environment.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73819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2A17DAE-E073-4F5F-A95D-39337572E637}"/>
              </a:ext>
            </a:extLst>
          </p:cNvPr>
          <p:cNvSpPr/>
          <p:nvPr/>
        </p:nvSpPr>
        <p:spPr>
          <a:xfrm>
            <a:off x="304801" y="426544"/>
            <a:ext cx="5218670" cy="4720010"/>
          </a:xfrm>
          <a:prstGeom prst="rect">
            <a:avLst/>
          </a:prstGeom>
        </p:spPr>
        <p:txBody>
          <a:bodyPr wrap="square">
            <a:spAutoFit/>
          </a:bodyPr>
          <a:lstStyle/>
          <a:p>
            <a:pPr>
              <a:lnSpc>
                <a:spcPct val="107000"/>
              </a:lnSpc>
              <a:spcBef>
                <a:spcPts val="1200"/>
              </a:spcBef>
              <a:spcAft>
                <a:spcPts val="300"/>
              </a:spcAft>
            </a:pPr>
            <a:r>
              <a:rPr lang="en-IN" sz="2000" b="1" kern="1600" dirty="0">
                <a:latin typeface="Calibri Light" panose="020F0302020204030204" pitchFamily="34" charset="0"/>
                <a:ea typeface="Times New Roman" panose="02020603050405020304" pitchFamily="18" charset="0"/>
                <a:cs typeface="Times New Roman" panose="02020603050405020304" pitchFamily="18" charset="0"/>
              </a:rPr>
              <a:t>Types of Motion</a:t>
            </a: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PTP (Point-to-point) motions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The robot guides the TCP from one point to another along the fastest path. </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LIN (Linear) motions </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The robot moves the TCP along a straight line at a defined velocity from one point to another.</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CIRC (Circular) motions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The robot moves along a circular path from one point to another.</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SPLINE motions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The robot moves through multiple points describing a smooth curve.</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60" name="Picture 1">
            <a:extLst>
              <a:ext uri="{FF2B5EF4-FFF2-40B4-BE49-F238E27FC236}">
                <a16:creationId xmlns:a16="http://schemas.microsoft.com/office/drawing/2014/main" id="{1FFAEABC-B299-4575-AAFA-ED7A70F4CA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7893" y="426544"/>
            <a:ext cx="2916989" cy="18100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a:extLst>
              <a:ext uri="{FF2B5EF4-FFF2-40B4-BE49-F238E27FC236}">
                <a16:creationId xmlns:a16="http://schemas.microsoft.com/office/drawing/2014/main" id="{FA547B19-8A20-47BA-8E74-9301C4801CFA}"/>
              </a:ext>
            </a:extLst>
          </p:cNvPr>
          <p:cNvSpPr/>
          <p:nvPr/>
        </p:nvSpPr>
        <p:spPr>
          <a:xfrm>
            <a:off x="6502116" y="2329934"/>
            <a:ext cx="1708545" cy="369332"/>
          </a:xfrm>
          <a:prstGeom prst="rect">
            <a:avLst/>
          </a:prstGeom>
        </p:spPr>
        <p:txBody>
          <a:bodyPr wrap="square">
            <a:spAutoFit/>
          </a:bodyPr>
          <a:lstStyle/>
          <a:p>
            <a:r>
              <a:rPr lang="en-IN" dirty="0">
                <a:latin typeface="Times New Roman" panose="02020603050405020304" pitchFamily="18" charset="0"/>
                <a:ea typeface="Calibri" panose="020F0502020204030204" pitchFamily="34" charset="0"/>
              </a:rPr>
              <a:t>Fig. PTP motion</a:t>
            </a:r>
            <a:endParaRPr lang="en-IN" dirty="0"/>
          </a:p>
        </p:txBody>
      </p:sp>
      <p:pic>
        <p:nvPicPr>
          <p:cNvPr id="2061" name="Picture 1">
            <a:extLst>
              <a:ext uri="{FF2B5EF4-FFF2-40B4-BE49-F238E27FC236}">
                <a16:creationId xmlns:a16="http://schemas.microsoft.com/office/drawing/2014/main" id="{EA126196-3489-401B-9376-5EBA9C282B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53380" y="409276"/>
            <a:ext cx="2697895" cy="18445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8">
            <a:extLst>
              <a:ext uri="{FF2B5EF4-FFF2-40B4-BE49-F238E27FC236}">
                <a16:creationId xmlns:a16="http://schemas.microsoft.com/office/drawing/2014/main" id="{B66088A8-7536-4ACD-A342-7E88598845C7}"/>
              </a:ext>
            </a:extLst>
          </p:cNvPr>
          <p:cNvSpPr/>
          <p:nvPr/>
        </p:nvSpPr>
        <p:spPr>
          <a:xfrm>
            <a:off x="9550170" y="2329934"/>
            <a:ext cx="1704313"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Fig. LIN motion</a:t>
            </a:r>
            <a:endParaRPr lang="en-IN" dirty="0"/>
          </a:p>
        </p:txBody>
      </p:sp>
      <p:pic>
        <p:nvPicPr>
          <p:cNvPr id="2062" name="Picture 1">
            <a:extLst>
              <a:ext uri="{FF2B5EF4-FFF2-40B4-BE49-F238E27FC236}">
                <a16:creationId xmlns:a16="http://schemas.microsoft.com/office/drawing/2014/main" id="{2B5889E9-70F0-4390-A7DC-231268ADC6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97894" y="3318046"/>
            <a:ext cx="2916988" cy="1681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Rectangle 9">
            <a:extLst>
              <a:ext uri="{FF2B5EF4-FFF2-40B4-BE49-F238E27FC236}">
                <a16:creationId xmlns:a16="http://schemas.microsoft.com/office/drawing/2014/main" id="{F2CABC35-3173-4564-B1FA-BF21A2DA6C3F}"/>
              </a:ext>
            </a:extLst>
          </p:cNvPr>
          <p:cNvSpPr/>
          <p:nvPr/>
        </p:nvSpPr>
        <p:spPr>
          <a:xfrm>
            <a:off x="6427286" y="5097675"/>
            <a:ext cx="1858201"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Fig. CIRC motion</a:t>
            </a:r>
            <a:endParaRPr lang="en-IN" dirty="0"/>
          </a:p>
        </p:txBody>
      </p:sp>
      <p:pic>
        <p:nvPicPr>
          <p:cNvPr id="2063" name="Picture 1">
            <a:extLst>
              <a:ext uri="{FF2B5EF4-FFF2-40B4-BE49-F238E27FC236}">
                <a16:creationId xmlns:a16="http://schemas.microsoft.com/office/drawing/2014/main" id="{88FFCE3A-4305-4658-874E-FE6F14A78F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41445" y="2824548"/>
            <a:ext cx="1708150" cy="217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10">
            <a:extLst>
              <a:ext uri="{FF2B5EF4-FFF2-40B4-BE49-F238E27FC236}">
                <a16:creationId xmlns:a16="http://schemas.microsoft.com/office/drawing/2014/main" id="{0EDC59BA-8B9F-4742-A92C-A9A15055B353}"/>
              </a:ext>
            </a:extLst>
          </p:cNvPr>
          <p:cNvSpPr/>
          <p:nvPr/>
        </p:nvSpPr>
        <p:spPr>
          <a:xfrm>
            <a:off x="9444591" y="4999423"/>
            <a:ext cx="210185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Fig. SPLINE motion</a:t>
            </a:r>
            <a:endParaRPr lang="en-IN" dirty="0"/>
          </a:p>
        </p:txBody>
      </p:sp>
    </p:spTree>
    <p:extLst>
      <p:ext uri="{BB962C8B-B14F-4D97-AF65-F5344CB8AC3E}">
        <p14:creationId xmlns:p14="http://schemas.microsoft.com/office/powerpoint/2010/main" val="1878029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2726EA8-7EC8-4D33-8EC7-32CBE79D009F}"/>
              </a:ext>
            </a:extLst>
          </p:cNvPr>
          <p:cNvSpPr/>
          <p:nvPr/>
        </p:nvSpPr>
        <p:spPr>
          <a:xfrm>
            <a:off x="255372" y="212777"/>
            <a:ext cx="10581503" cy="1044901"/>
          </a:xfrm>
          <a:prstGeom prst="rect">
            <a:avLst/>
          </a:prstGeom>
        </p:spPr>
        <p:txBody>
          <a:bodyPr wrap="square">
            <a:spAutoFit/>
          </a:bodyPr>
          <a:lstStyle/>
          <a:p>
            <a:pPr>
              <a:lnSpc>
                <a:spcPct val="107000"/>
              </a:lnSpc>
              <a:spcBef>
                <a:spcPts val="1200"/>
              </a:spcBef>
              <a:spcAft>
                <a:spcPts val="300"/>
              </a:spcAft>
            </a:pPr>
            <a:r>
              <a:rPr lang="en-IN" sz="2000" b="1" kern="1600" dirty="0">
                <a:latin typeface="Calibri Light" panose="020F0302020204030204" pitchFamily="34" charset="0"/>
                <a:ea typeface="Times New Roman" panose="02020603050405020304" pitchFamily="18" charset="0"/>
                <a:cs typeface="Times New Roman" panose="02020603050405020304" pitchFamily="18" charset="0"/>
              </a:rPr>
              <a:t>KUKA </a:t>
            </a:r>
            <a:r>
              <a:rPr lang="en-IN" sz="2000" b="1" kern="1600" dirty="0" err="1">
                <a:latin typeface="Calibri Light" panose="020F0302020204030204" pitchFamily="34" charset="0"/>
                <a:ea typeface="Times New Roman" panose="02020603050405020304" pitchFamily="18" charset="0"/>
                <a:cs typeface="Times New Roman" panose="02020603050405020304" pitchFamily="18" charset="0"/>
              </a:rPr>
              <a:t>SmartHMI</a:t>
            </a:r>
            <a:r>
              <a:rPr lang="en-IN" sz="2000" b="1" kern="1600" dirty="0">
                <a:latin typeface="Calibri Light" panose="020F0302020204030204" pitchFamily="34" charset="0"/>
                <a:ea typeface="Times New Roman" panose="02020603050405020304" pitchFamily="18" charset="0"/>
                <a:cs typeface="Times New Roman" panose="02020603050405020304" pitchFamily="18" charset="0"/>
              </a:rPr>
              <a:t> User Interface</a:t>
            </a:r>
          </a:p>
          <a:p>
            <a:r>
              <a:rPr lang="en-IN" sz="2000" b="1" dirty="0">
                <a:latin typeface="Calibri Light" panose="020F0302020204030204" pitchFamily="34" charset="0"/>
                <a:ea typeface="Calibri" panose="020F0502020204030204" pitchFamily="34" charset="0"/>
              </a:rPr>
              <a:t>Function</a:t>
            </a:r>
            <a:r>
              <a:rPr lang="en-IN" sz="2000" b="1" dirty="0">
                <a:latin typeface="Times New Roman" panose="02020603050405020304" pitchFamily="18" charset="0"/>
                <a:ea typeface="Calibri" panose="020F0502020204030204" pitchFamily="34" charset="0"/>
              </a:rPr>
              <a:t>: </a:t>
            </a:r>
            <a:r>
              <a:rPr lang="en-IN" dirty="0">
                <a:latin typeface="Times New Roman" panose="02020603050405020304" pitchFamily="18" charset="0"/>
                <a:ea typeface="Calibri" panose="020F0502020204030204" pitchFamily="34" charset="0"/>
              </a:rPr>
              <a:t>The KUKA </a:t>
            </a:r>
            <a:r>
              <a:rPr lang="en-IN" dirty="0" err="1">
                <a:latin typeface="Times New Roman" panose="02020603050405020304" pitchFamily="18" charset="0"/>
                <a:ea typeface="Calibri" panose="020F0502020204030204" pitchFamily="34" charset="0"/>
              </a:rPr>
              <a:t>SmartHMI</a:t>
            </a:r>
            <a:r>
              <a:rPr lang="en-IN" dirty="0">
                <a:latin typeface="Times New Roman" panose="02020603050405020304" pitchFamily="18" charset="0"/>
                <a:ea typeface="Calibri" panose="020F0502020204030204" pitchFamily="34" charset="0"/>
              </a:rPr>
              <a:t> has all the control and display functions required to operate and program the robot</a:t>
            </a:r>
            <a:endParaRPr lang="en-IN" dirty="0"/>
          </a:p>
        </p:txBody>
      </p:sp>
      <p:pic>
        <p:nvPicPr>
          <p:cNvPr id="4" name="Picture 3">
            <a:extLst>
              <a:ext uri="{FF2B5EF4-FFF2-40B4-BE49-F238E27FC236}">
                <a16:creationId xmlns:a16="http://schemas.microsoft.com/office/drawing/2014/main" id="{AD003BD3-1FCA-4F60-B2FB-6B443DE77AAC}"/>
              </a:ext>
            </a:extLst>
          </p:cNvPr>
          <p:cNvPicPr>
            <a:picLocks noChangeAspect="1"/>
          </p:cNvPicPr>
          <p:nvPr/>
        </p:nvPicPr>
        <p:blipFill rotWithShape="1">
          <a:blip r:embed="rId3"/>
          <a:srcRect l="1714" r="1051" b="788"/>
          <a:stretch/>
        </p:blipFill>
        <p:spPr>
          <a:xfrm>
            <a:off x="1867910" y="1257678"/>
            <a:ext cx="6858000" cy="4857372"/>
          </a:xfrm>
          <a:prstGeom prst="rect">
            <a:avLst/>
          </a:prstGeom>
        </p:spPr>
      </p:pic>
      <p:sp>
        <p:nvSpPr>
          <p:cNvPr id="5" name="Rectangle 4">
            <a:extLst>
              <a:ext uri="{FF2B5EF4-FFF2-40B4-BE49-F238E27FC236}">
                <a16:creationId xmlns:a16="http://schemas.microsoft.com/office/drawing/2014/main" id="{0EAE4E5D-3D81-4661-A28E-32E9C27EC217}"/>
              </a:ext>
            </a:extLst>
          </p:cNvPr>
          <p:cNvSpPr/>
          <p:nvPr/>
        </p:nvSpPr>
        <p:spPr>
          <a:xfrm>
            <a:off x="3450859" y="6275891"/>
            <a:ext cx="3692101"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Fig. KUKA </a:t>
            </a:r>
            <a:r>
              <a:rPr lang="en-IN" dirty="0" err="1">
                <a:latin typeface="Times New Roman" panose="02020603050405020304" pitchFamily="18" charset="0"/>
                <a:ea typeface="Calibri" panose="020F0502020204030204" pitchFamily="34" charset="0"/>
              </a:rPr>
              <a:t>SmartHMI</a:t>
            </a:r>
            <a:r>
              <a:rPr lang="en-IN" dirty="0">
                <a:latin typeface="Times New Roman" panose="02020603050405020304" pitchFamily="18" charset="0"/>
                <a:ea typeface="Calibri" panose="020F0502020204030204" pitchFamily="34" charset="0"/>
              </a:rPr>
              <a:t> User Interface</a:t>
            </a:r>
            <a:endParaRPr lang="en-IN" dirty="0"/>
          </a:p>
        </p:txBody>
      </p:sp>
      <p:cxnSp>
        <p:nvCxnSpPr>
          <p:cNvPr id="7" name="Straight Connector 6">
            <a:extLst>
              <a:ext uri="{FF2B5EF4-FFF2-40B4-BE49-F238E27FC236}">
                <a16:creationId xmlns:a16="http://schemas.microsoft.com/office/drawing/2014/main" id="{E843FB18-F368-4E8D-B8A1-BF10E816E376}"/>
              </a:ext>
            </a:extLst>
          </p:cNvPr>
          <p:cNvCxnSpPr>
            <a:cxnSpLocks/>
          </p:cNvCxnSpPr>
          <p:nvPr/>
        </p:nvCxnSpPr>
        <p:spPr>
          <a:xfrm>
            <a:off x="2059709" y="1165314"/>
            <a:ext cx="5828146"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13" name="Straight Connector 12">
            <a:extLst>
              <a:ext uri="{FF2B5EF4-FFF2-40B4-BE49-F238E27FC236}">
                <a16:creationId xmlns:a16="http://schemas.microsoft.com/office/drawing/2014/main" id="{EB1DABC0-A16A-49EF-97DB-87570D0F50EE}"/>
              </a:ext>
            </a:extLst>
          </p:cNvPr>
          <p:cNvCxnSpPr>
            <a:cxnSpLocks/>
          </p:cNvCxnSpPr>
          <p:nvPr/>
        </p:nvCxnSpPr>
        <p:spPr>
          <a:xfrm>
            <a:off x="7887855" y="1163782"/>
            <a:ext cx="0" cy="360218"/>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16" name="Straight Connector 15">
            <a:extLst>
              <a:ext uri="{FF2B5EF4-FFF2-40B4-BE49-F238E27FC236}">
                <a16:creationId xmlns:a16="http://schemas.microsoft.com/office/drawing/2014/main" id="{BABAD32D-D330-4965-869B-6C1F843AB450}"/>
              </a:ext>
            </a:extLst>
          </p:cNvPr>
          <p:cNvCxnSpPr>
            <a:cxnSpLocks/>
          </p:cNvCxnSpPr>
          <p:nvPr/>
        </p:nvCxnSpPr>
        <p:spPr>
          <a:xfrm>
            <a:off x="2059709" y="1163782"/>
            <a:ext cx="0" cy="360218"/>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19" name="Straight Connector 18">
            <a:extLst>
              <a:ext uri="{FF2B5EF4-FFF2-40B4-BE49-F238E27FC236}">
                <a16:creationId xmlns:a16="http://schemas.microsoft.com/office/drawing/2014/main" id="{62AA734C-5977-43D2-9DFF-14FAE5615F30}"/>
              </a:ext>
            </a:extLst>
          </p:cNvPr>
          <p:cNvCxnSpPr>
            <a:cxnSpLocks/>
          </p:cNvCxnSpPr>
          <p:nvPr/>
        </p:nvCxnSpPr>
        <p:spPr>
          <a:xfrm>
            <a:off x="2059709" y="1524003"/>
            <a:ext cx="5832000"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21" name="Straight Connector 20">
            <a:extLst>
              <a:ext uri="{FF2B5EF4-FFF2-40B4-BE49-F238E27FC236}">
                <a16:creationId xmlns:a16="http://schemas.microsoft.com/office/drawing/2014/main" id="{39F94A87-34A9-4E3E-895D-B6E96FD64338}"/>
              </a:ext>
            </a:extLst>
          </p:cNvPr>
          <p:cNvCxnSpPr>
            <a:cxnSpLocks/>
          </p:cNvCxnSpPr>
          <p:nvPr/>
        </p:nvCxnSpPr>
        <p:spPr>
          <a:xfrm>
            <a:off x="2703945" y="5837165"/>
            <a:ext cx="4678218"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23" name="Straight Connector 22">
            <a:extLst>
              <a:ext uri="{FF2B5EF4-FFF2-40B4-BE49-F238E27FC236}">
                <a16:creationId xmlns:a16="http://schemas.microsoft.com/office/drawing/2014/main" id="{602443B0-80B4-483D-8C18-2A90CE433112}"/>
              </a:ext>
            </a:extLst>
          </p:cNvPr>
          <p:cNvCxnSpPr>
            <a:cxnSpLocks/>
          </p:cNvCxnSpPr>
          <p:nvPr/>
        </p:nvCxnSpPr>
        <p:spPr>
          <a:xfrm>
            <a:off x="2703945" y="5837165"/>
            <a:ext cx="0" cy="434109"/>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24" name="Straight Connector 23">
            <a:extLst>
              <a:ext uri="{FF2B5EF4-FFF2-40B4-BE49-F238E27FC236}">
                <a16:creationId xmlns:a16="http://schemas.microsoft.com/office/drawing/2014/main" id="{851E1345-29CA-489F-A67C-EFC0B3B38648}"/>
              </a:ext>
            </a:extLst>
          </p:cNvPr>
          <p:cNvCxnSpPr>
            <a:cxnSpLocks/>
          </p:cNvCxnSpPr>
          <p:nvPr/>
        </p:nvCxnSpPr>
        <p:spPr>
          <a:xfrm>
            <a:off x="2703945" y="6275891"/>
            <a:ext cx="4678218" cy="4617"/>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51" name="Straight Connector 50">
            <a:extLst>
              <a:ext uri="{FF2B5EF4-FFF2-40B4-BE49-F238E27FC236}">
                <a16:creationId xmlns:a16="http://schemas.microsoft.com/office/drawing/2014/main" id="{0B0680A1-4774-448B-A410-7E825E95B85A}"/>
              </a:ext>
            </a:extLst>
          </p:cNvPr>
          <p:cNvCxnSpPr>
            <a:cxnSpLocks/>
          </p:cNvCxnSpPr>
          <p:nvPr/>
        </p:nvCxnSpPr>
        <p:spPr>
          <a:xfrm>
            <a:off x="7382163" y="5844090"/>
            <a:ext cx="0" cy="434109"/>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56" name="Straight Connector 55">
            <a:extLst>
              <a:ext uri="{FF2B5EF4-FFF2-40B4-BE49-F238E27FC236}">
                <a16:creationId xmlns:a16="http://schemas.microsoft.com/office/drawing/2014/main" id="{C8CA304D-7F12-4BE5-B623-D1D690A671A9}"/>
              </a:ext>
            </a:extLst>
          </p:cNvPr>
          <p:cNvCxnSpPr>
            <a:cxnSpLocks/>
          </p:cNvCxnSpPr>
          <p:nvPr/>
        </p:nvCxnSpPr>
        <p:spPr>
          <a:xfrm>
            <a:off x="2283695" y="1583602"/>
            <a:ext cx="0" cy="461817"/>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57" name="Straight Connector 56">
            <a:extLst>
              <a:ext uri="{FF2B5EF4-FFF2-40B4-BE49-F238E27FC236}">
                <a16:creationId xmlns:a16="http://schemas.microsoft.com/office/drawing/2014/main" id="{697339F8-C7D6-4DE8-8098-CE72C82820FC}"/>
              </a:ext>
            </a:extLst>
          </p:cNvPr>
          <p:cNvCxnSpPr>
            <a:cxnSpLocks/>
          </p:cNvCxnSpPr>
          <p:nvPr/>
        </p:nvCxnSpPr>
        <p:spPr>
          <a:xfrm>
            <a:off x="2745510" y="1611311"/>
            <a:ext cx="0" cy="434109"/>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58" name="Straight Connector 57">
            <a:extLst>
              <a:ext uri="{FF2B5EF4-FFF2-40B4-BE49-F238E27FC236}">
                <a16:creationId xmlns:a16="http://schemas.microsoft.com/office/drawing/2014/main" id="{25585B3B-4CB2-4D62-8FB6-B5172A391685}"/>
              </a:ext>
            </a:extLst>
          </p:cNvPr>
          <p:cNvCxnSpPr>
            <a:cxnSpLocks/>
          </p:cNvCxnSpPr>
          <p:nvPr/>
        </p:nvCxnSpPr>
        <p:spPr>
          <a:xfrm>
            <a:off x="2283695" y="1583602"/>
            <a:ext cx="461815"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61" name="Straight Connector 60">
            <a:extLst>
              <a:ext uri="{FF2B5EF4-FFF2-40B4-BE49-F238E27FC236}">
                <a16:creationId xmlns:a16="http://schemas.microsoft.com/office/drawing/2014/main" id="{AFF24400-A7B7-4E57-96B4-1060E49AB8AB}"/>
              </a:ext>
            </a:extLst>
          </p:cNvPr>
          <p:cNvCxnSpPr>
            <a:cxnSpLocks/>
          </p:cNvCxnSpPr>
          <p:nvPr/>
        </p:nvCxnSpPr>
        <p:spPr>
          <a:xfrm>
            <a:off x="2283695" y="2045419"/>
            <a:ext cx="461815"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66" name="Straight Connector 65">
            <a:extLst>
              <a:ext uri="{FF2B5EF4-FFF2-40B4-BE49-F238E27FC236}">
                <a16:creationId xmlns:a16="http://schemas.microsoft.com/office/drawing/2014/main" id="{1800629F-FCA8-4783-A6D4-26A09E6F0FE0}"/>
              </a:ext>
            </a:extLst>
          </p:cNvPr>
          <p:cNvCxnSpPr>
            <a:cxnSpLocks/>
          </p:cNvCxnSpPr>
          <p:nvPr/>
        </p:nvCxnSpPr>
        <p:spPr>
          <a:xfrm>
            <a:off x="7428343" y="2717581"/>
            <a:ext cx="0" cy="2417837"/>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68" name="Straight Connector 67">
            <a:extLst>
              <a:ext uri="{FF2B5EF4-FFF2-40B4-BE49-F238E27FC236}">
                <a16:creationId xmlns:a16="http://schemas.microsoft.com/office/drawing/2014/main" id="{AFD95E9E-D9D6-438E-A718-B9F62FB869C7}"/>
              </a:ext>
            </a:extLst>
          </p:cNvPr>
          <p:cNvCxnSpPr>
            <a:cxnSpLocks/>
          </p:cNvCxnSpPr>
          <p:nvPr/>
        </p:nvCxnSpPr>
        <p:spPr>
          <a:xfrm>
            <a:off x="7728524" y="2717580"/>
            <a:ext cx="0" cy="2417837"/>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69" name="Straight Connector 68">
            <a:extLst>
              <a:ext uri="{FF2B5EF4-FFF2-40B4-BE49-F238E27FC236}">
                <a16:creationId xmlns:a16="http://schemas.microsoft.com/office/drawing/2014/main" id="{5F0BF028-9665-4C13-AD8C-D09823789D36}"/>
              </a:ext>
            </a:extLst>
          </p:cNvPr>
          <p:cNvCxnSpPr>
            <a:cxnSpLocks/>
          </p:cNvCxnSpPr>
          <p:nvPr/>
        </p:nvCxnSpPr>
        <p:spPr>
          <a:xfrm>
            <a:off x="7428343" y="2717580"/>
            <a:ext cx="300181" cy="0"/>
          </a:xfrm>
          <a:prstGeom prst="line">
            <a:avLst/>
          </a:prstGeom>
          <a:ln w="28575"/>
        </p:spPr>
        <p:style>
          <a:lnRef idx="1">
            <a:schemeClr val="accent4"/>
          </a:lnRef>
          <a:fillRef idx="0">
            <a:schemeClr val="accent4"/>
          </a:fillRef>
          <a:effectRef idx="0">
            <a:schemeClr val="accent4"/>
          </a:effectRef>
          <a:fontRef idx="minor">
            <a:schemeClr val="tx1"/>
          </a:fontRef>
        </p:style>
      </p:cxnSp>
      <p:cxnSp>
        <p:nvCxnSpPr>
          <p:cNvPr id="71" name="Straight Connector 70">
            <a:extLst>
              <a:ext uri="{FF2B5EF4-FFF2-40B4-BE49-F238E27FC236}">
                <a16:creationId xmlns:a16="http://schemas.microsoft.com/office/drawing/2014/main" id="{A4B1F2DF-9134-4C66-AC7B-7A9AE86F0538}"/>
              </a:ext>
            </a:extLst>
          </p:cNvPr>
          <p:cNvCxnSpPr>
            <a:cxnSpLocks/>
          </p:cNvCxnSpPr>
          <p:nvPr/>
        </p:nvCxnSpPr>
        <p:spPr>
          <a:xfrm>
            <a:off x="7428340" y="5123652"/>
            <a:ext cx="300181" cy="0"/>
          </a:xfrm>
          <a:prstGeom prst="line">
            <a:avLst/>
          </a:prstGeom>
          <a:ln w="28575"/>
        </p:spPr>
        <p:style>
          <a:lnRef idx="1">
            <a:schemeClr val="accent4"/>
          </a:lnRef>
          <a:fillRef idx="0">
            <a:schemeClr val="accent4"/>
          </a:fillRef>
          <a:effectRef idx="0">
            <a:schemeClr val="accent4"/>
          </a:effectRef>
          <a:fontRef idx="minor">
            <a:schemeClr val="tx1"/>
          </a:fontRef>
        </p:style>
      </p:cxnSp>
      <p:sp>
        <p:nvSpPr>
          <p:cNvPr id="76" name="Oval 75">
            <a:extLst>
              <a:ext uri="{FF2B5EF4-FFF2-40B4-BE49-F238E27FC236}">
                <a16:creationId xmlns:a16="http://schemas.microsoft.com/office/drawing/2014/main" id="{AEE8D80C-92F0-45B3-BFD6-5E8D85735032}"/>
              </a:ext>
            </a:extLst>
          </p:cNvPr>
          <p:cNvSpPr/>
          <p:nvPr/>
        </p:nvSpPr>
        <p:spPr>
          <a:xfrm>
            <a:off x="1271450" y="1221295"/>
            <a:ext cx="275099" cy="245192"/>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1</a:t>
            </a:r>
          </a:p>
        </p:txBody>
      </p:sp>
      <p:sp>
        <p:nvSpPr>
          <p:cNvPr id="79" name="Oval 78">
            <a:extLst>
              <a:ext uri="{FF2B5EF4-FFF2-40B4-BE49-F238E27FC236}">
                <a16:creationId xmlns:a16="http://schemas.microsoft.com/office/drawing/2014/main" id="{F2A6A5CA-1679-4C74-9BAB-87F01F59F78F}"/>
              </a:ext>
            </a:extLst>
          </p:cNvPr>
          <p:cNvSpPr/>
          <p:nvPr/>
        </p:nvSpPr>
        <p:spPr>
          <a:xfrm>
            <a:off x="1271450" y="1658687"/>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2</a:t>
            </a:r>
          </a:p>
        </p:txBody>
      </p:sp>
      <p:sp>
        <p:nvSpPr>
          <p:cNvPr id="81" name="Oval 80">
            <a:extLst>
              <a:ext uri="{FF2B5EF4-FFF2-40B4-BE49-F238E27FC236}">
                <a16:creationId xmlns:a16="http://schemas.microsoft.com/office/drawing/2014/main" id="{C37D02DD-8CB6-4726-994C-E43FB3EB0C99}"/>
              </a:ext>
            </a:extLst>
          </p:cNvPr>
          <p:cNvSpPr/>
          <p:nvPr/>
        </p:nvSpPr>
        <p:spPr>
          <a:xfrm>
            <a:off x="5546123" y="1592982"/>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3</a:t>
            </a:r>
          </a:p>
        </p:txBody>
      </p:sp>
      <p:sp>
        <p:nvSpPr>
          <p:cNvPr id="84" name="Oval 83">
            <a:extLst>
              <a:ext uri="{FF2B5EF4-FFF2-40B4-BE49-F238E27FC236}">
                <a16:creationId xmlns:a16="http://schemas.microsoft.com/office/drawing/2014/main" id="{43C56518-B925-4554-909F-2B64105BAE49}"/>
              </a:ext>
            </a:extLst>
          </p:cNvPr>
          <p:cNvSpPr/>
          <p:nvPr/>
        </p:nvSpPr>
        <p:spPr>
          <a:xfrm>
            <a:off x="1210359" y="3120778"/>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11</a:t>
            </a:r>
          </a:p>
        </p:txBody>
      </p:sp>
      <p:sp>
        <p:nvSpPr>
          <p:cNvPr id="89" name="Oval 88">
            <a:extLst>
              <a:ext uri="{FF2B5EF4-FFF2-40B4-BE49-F238E27FC236}">
                <a16:creationId xmlns:a16="http://schemas.microsoft.com/office/drawing/2014/main" id="{374064D9-2C4E-4542-AA48-F4C78A1E1A89}"/>
              </a:ext>
            </a:extLst>
          </p:cNvPr>
          <p:cNvSpPr/>
          <p:nvPr/>
        </p:nvSpPr>
        <p:spPr>
          <a:xfrm>
            <a:off x="9047259" y="1583602"/>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4</a:t>
            </a:r>
          </a:p>
        </p:txBody>
      </p:sp>
      <p:sp>
        <p:nvSpPr>
          <p:cNvPr id="90" name="Oval 89">
            <a:extLst>
              <a:ext uri="{FF2B5EF4-FFF2-40B4-BE49-F238E27FC236}">
                <a16:creationId xmlns:a16="http://schemas.microsoft.com/office/drawing/2014/main" id="{E2516648-64FB-454F-A69A-DA7DA5E0AEFF}"/>
              </a:ext>
            </a:extLst>
          </p:cNvPr>
          <p:cNvSpPr/>
          <p:nvPr/>
        </p:nvSpPr>
        <p:spPr>
          <a:xfrm>
            <a:off x="9049670" y="2008044"/>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5</a:t>
            </a:r>
          </a:p>
        </p:txBody>
      </p:sp>
      <p:sp>
        <p:nvSpPr>
          <p:cNvPr id="91" name="Oval 90">
            <a:extLst>
              <a:ext uri="{FF2B5EF4-FFF2-40B4-BE49-F238E27FC236}">
                <a16:creationId xmlns:a16="http://schemas.microsoft.com/office/drawing/2014/main" id="{57CD7BD6-C9B6-4388-8B98-C8DF082158F9}"/>
              </a:ext>
            </a:extLst>
          </p:cNvPr>
          <p:cNvSpPr/>
          <p:nvPr/>
        </p:nvSpPr>
        <p:spPr>
          <a:xfrm>
            <a:off x="9047257" y="2472102"/>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6</a:t>
            </a:r>
          </a:p>
        </p:txBody>
      </p:sp>
      <p:sp>
        <p:nvSpPr>
          <p:cNvPr id="92" name="Oval 91">
            <a:extLst>
              <a:ext uri="{FF2B5EF4-FFF2-40B4-BE49-F238E27FC236}">
                <a16:creationId xmlns:a16="http://schemas.microsoft.com/office/drawing/2014/main" id="{AF176A03-D305-4E10-85F7-68ABFC46DBB9}"/>
              </a:ext>
            </a:extLst>
          </p:cNvPr>
          <p:cNvSpPr/>
          <p:nvPr/>
        </p:nvSpPr>
        <p:spPr>
          <a:xfrm>
            <a:off x="9047257" y="3819071"/>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7</a:t>
            </a:r>
          </a:p>
        </p:txBody>
      </p:sp>
      <p:sp>
        <p:nvSpPr>
          <p:cNvPr id="93" name="Oval 92">
            <a:extLst>
              <a:ext uri="{FF2B5EF4-FFF2-40B4-BE49-F238E27FC236}">
                <a16:creationId xmlns:a16="http://schemas.microsoft.com/office/drawing/2014/main" id="{CDE7A4AB-E14F-4AD6-BCA0-C9EE6FBA3558}"/>
              </a:ext>
            </a:extLst>
          </p:cNvPr>
          <p:cNvSpPr/>
          <p:nvPr/>
        </p:nvSpPr>
        <p:spPr>
          <a:xfrm>
            <a:off x="9049159" y="5289339"/>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8</a:t>
            </a:r>
          </a:p>
        </p:txBody>
      </p:sp>
      <p:sp>
        <p:nvSpPr>
          <p:cNvPr id="94" name="Oval 93">
            <a:extLst>
              <a:ext uri="{FF2B5EF4-FFF2-40B4-BE49-F238E27FC236}">
                <a16:creationId xmlns:a16="http://schemas.microsoft.com/office/drawing/2014/main" id="{10F2859E-3B6B-4DCB-97BA-2AEB2B197007}"/>
              </a:ext>
            </a:extLst>
          </p:cNvPr>
          <p:cNvSpPr/>
          <p:nvPr/>
        </p:nvSpPr>
        <p:spPr>
          <a:xfrm>
            <a:off x="9047257" y="5730727"/>
            <a:ext cx="275111" cy="24519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ln w="3175">
                  <a:solidFill>
                    <a:schemeClr val="tx1"/>
                  </a:solidFill>
                </a:ln>
                <a:solidFill>
                  <a:schemeClr val="tx1"/>
                </a:solidFill>
              </a:rPr>
              <a:t>9</a:t>
            </a:r>
          </a:p>
        </p:txBody>
      </p:sp>
      <p:sp>
        <p:nvSpPr>
          <p:cNvPr id="96" name="Oval 95">
            <a:extLst>
              <a:ext uri="{FF2B5EF4-FFF2-40B4-BE49-F238E27FC236}">
                <a16:creationId xmlns:a16="http://schemas.microsoft.com/office/drawing/2014/main" id="{A9931906-37E7-4BC3-947D-BE4623112769}"/>
              </a:ext>
            </a:extLst>
          </p:cNvPr>
          <p:cNvSpPr/>
          <p:nvPr/>
        </p:nvSpPr>
        <p:spPr>
          <a:xfrm>
            <a:off x="1210358" y="2683381"/>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12</a:t>
            </a:r>
          </a:p>
        </p:txBody>
      </p:sp>
      <p:sp>
        <p:nvSpPr>
          <p:cNvPr id="97" name="Oval 96">
            <a:extLst>
              <a:ext uri="{FF2B5EF4-FFF2-40B4-BE49-F238E27FC236}">
                <a16:creationId xmlns:a16="http://schemas.microsoft.com/office/drawing/2014/main" id="{7620B40E-F0FC-4CA3-89D8-B5DB0B939B74}"/>
              </a:ext>
            </a:extLst>
          </p:cNvPr>
          <p:cNvSpPr/>
          <p:nvPr/>
        </p:nvSpPr>
        <p:spPr>
          <a:xfrm>
            <a:off x="1210358" y="3659964"/>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13</a:t>
            </a:r>
          </a:p>
        </p:txBody>
      </p:sp>
      <p:sp>
        <p:nvSpPr>
          <p:cNvPr id="98" name="Oval 97">
            <a:extLst>
              <a:ext uri="{FF2B5EF4-FFF2-40B4-BE49-F238E27FC236}">
                <a16:creationId xmlns:a16="http://schemas.microsoft.com/office/drawing/2014/main" id="{1D3CD722-3CA9-4979-917D-BACC030AA2F7}"/>
              </a:ext>
            </a:extLst>
          </p:cNvPr>
          <p:cNvSpPr/>
          <p:nvPr/>
        </p:nvSpPr>
        <p:spPr>
          <a:xfrm>
            <a:off x="522250" y="2045419"/>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14</a:t>
            </a:r>
          </a:p>
        </p:txBody>
      </p:sp>
      <p:sp>
        <p:nvSpPr>
          <p:cNvPr id="99" name="Oval 98">
            <a:extLst>
              <a:ext uri="{FF2B5EF4-FFF2-40B4-BE49-F238E27FC236}">
                <a16:creationId xmlns:a16="http://schemas.microsoft.com/office/drawing/2014/main" id="{F305A49B-F4AF-420A-80AA-B0BA447F30AD}"/>
              </a:ext>
            </a:extLst>
          </p:cNvPr>
          <p:cNvSpPr/>
          <p:nvPr/>
        </p:nvSpPr>
        <p:spPr>
          <a:xfrm>
            <a:off x="519798" y="2484121"/>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15</a:t>
            </a:r>
          </a:p>
        </p:txBody>
      </p:sp>
      <p:sp>
        <p:nvSpPr>
          <p:cNvPr id="100" name="Oval 99">
            <a:extLst>
              <a:ext uri="{FF2B5EF4-FFF2-40B4-BE49-F238E27FC236}">
                <a16:creationId xmlns:a16="http://schemas.microsoft.com/office/drawing/2014/main" id="{40F821E2-991D-4E39-B9BC-CB8948FB1697}"/>
              </a:ext>
            </a:extLst>
          </p:cNvPr>
          <p:cNvSpPr/>
          <p:nvPr/>
        </p:nvSpPr>
        <p:spPr>
          <a:xfrm>
            <a:off x="514638" y="2930754"/>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16</a:t>
            </a:r>
          </a:p>
        </p:txBody>
      </p:sp>
      <p:sp>
        <p:nvSpPr>
          <p:cNvPr id="101" name="Oval 100">
            <a:extLst>
              <a:ext uri="{FF2B5EF4-FFF2-40B4-BE49-F238E27FC236}">
                <a16:creationId xmlns:a16="http://schemas.microsoft.com/office/drawing/2014/main" id="{BECBFBE7-FDAC-4BC8-854F-541EB71473CE}"/>
              </a:ext>
            </a:extLst>
          </p:cNvPr>
          <p:cNvSpPr/>
          <p:nvPr/>
        </p:nvSpPr>
        <p:spPr>
          <a:xfrm>
            <a:off x="511036" y="3318164"/>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17</a:t>
            </a:r>
          </a:p>
        </p:txBody>
      </p:sp>
      <p:cxnSp>
        <p:nvCxnSpPr>
          <p:cNvPr id="102" name="Straight Connector 101">
            <a:extLst>
              <a:ext uri="{FF2B5EF4-FFF2-40B4-BE49-F238E27FC236}">
                <a16:creationId xmlns:a16="http://schemas.microsoft.com/office/drawing/2014/main" id="{C4041B39-C0A9-49F0-9641-E091F0A8221F}"/>
              </a:ext>
            </a:extLst>
          </p:cNvPr>
          <p:cNvCxnSpPr>
            <a:cxnSpLocks/>
            <a:stCxn id="76" idx="6"/>
          </p:cNvCxnSpPr>
          <p:nvPr/>
        </p:nvCxnSpPr>
        <p:spPr>
          <a:xfrm>
            <a:off x="1546549" y="1343891"/>
            <a:ext cx="513160" cy="0"/>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04" name="Straight Connector 103">
            <a:extLst>
              <a:ext uri="{FF2B5EF4-FFF2-40B4-BE49-F238E27FC236}">
                <a16:creationId xmlns:a16="http://schemas.microsoft.com/office/drawing/2014/main" id="{F0D371E7-C846-4AB0-A895-11C23604DF67}"/>
              </a:ext>
            </a:extLst>
          </p:cNvPr>
          <p:cNvCxnSpPr>
            <a:cxnSpLocks/>
            <a:stCxn id="79" idx="6"/>
          </p:cNvCxnSpPr>
          <p:nvPr/>
        </p:nvCxnSpPr>
        <p:spPr>
          <a:xfrm flipV="1">
            <a:off x="1546561" y="1773541"/>
            <a:ext cx="715627" cy="7745"/>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07" name="Straight Connector 106">
            <a:extLst>
              <a:ext uri="{FF2B5EF4-FFF2-40B4-BE49-F238E27FC236}">
                <a16:creationId xmlns:a16="http://schemas.microsoft.com/office/drawing/2014/main" id="{A653E52A-9D83-4599-B109-6EF44E8E8D40}"/>
              </a:ext>
            </a:extLst>
          </p:cNvPr>
          <p:cNvCxnSpPr>
            <a:cxnSpLocks/>
            <a:endCxn id="89" idx="2"/>
          </p:cNvCxnSpPr>
          <p:nvPr/>
        </p:nvCxnSpPr>
        <p:spPr>
          <a:xfrm>
            <a:off x="7631275" y="1706200"/>
            <a:ext cx="1415984" cy="1"/>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09" name="Straight Connector 108">
            <a:extLst>
              <a:ext uri="{FF2B5EF4-FFF2-40B4-BE49-F238E27FC236}">
                <a16:creationId xmlns:a16="http://schemas.microsoft.com/office/drawing/2014/main" id="{8F853590-EE73-47BF-B0DD-7F1A5B3CE3DF}"/>
              </a:ext>
            </a:extLst>
          </p:cNvPr>
          <p:cNvCxnSpPr>
            <a:cxnSpLocks/>
            <a:endCxn id="90" idx="2"/>
          </p:cNvCxnSpPr>
          <p:nvPr/>
        </p:nvCxnSpPr>
        <p:spPr>
          <a:xfrm>
            <a:off x="7578430" y="2112169"/>
            <a:ext cx="1471240" cy="18474"/>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11" name="Straight Connector 110">
            <a:extLst>
              <a:ext uri="{FF2B5EF4-FFF2-40B4-BE49-F238E27FC236}">
                <a16:creationId xmlns:a16="http://schemas.microsoft.com/office/drawing/2014/main" id="{80DD687C-695B-47BF-94F8-9DF2AD9FD346}"/>
              </a:ext>
            </a:extLst>
          </p:cNvPr>
          <p:cNvCxnSpPr>
            <a:cxnSpLocks/>
            <a:endCxn id="91" idx="2"/>
          </p:cNvCxnSpPr>
          <p:nvPr/>
        </p:nvCxnSpPr>
        <p:spPr>
          <a:xfrm>
            <a:off x="7631275" y="2568901"/>
            <a:ext cx="1415982" cy="25800"/>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12" name="Straight Connector 111">
            <a:extLst>
              <a:ext uri="{FF2B5EF4-FFF2-40B4-BE49-F238E27FC236}">
                <a16:creationId xmlns:a16="http://schemas.microsoft.com/office/drawing/2014/main" id="{D76B6441-38E0-4310-A695-07EE49B64D1F}"/>
              </a:ext>
            </a:extLst>
          </p:cNvPr>
          <p:cNvCxnSpPr>
            <a:cxnSpLocks/>
            <a:endCxn id="92" idx="2"/>
          </p:cNvCxnSpPr>
          <p:nvPr/>
        </p:nvCxnSpPr>
        <p:spPr>
          <a:xfrm>
            <a:off x="7728521" y="3908024"/>
            <a:ext cx="1318736" cy="33646"/>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16" name="Straight Connector 115">
            <a:extLst>
              <a:ext uri="{FF2B5EF4-FFF2-40B4-BE49-F238E27FC236}">
                <a16:creationId xmlns:a16="http://schemas.microsoft.com/office/drawing/2014/main" id="{7D4E1724-86FB-4B6A-9B00-8A3365BAF8D5}"/>
              </a:ext>
            </a:extLst>
          </p:cNvPr>
          <p:cNvCxnSpPr>
            <a:cxnSpLocks/>
          </p:cNvCxnSpPr>
          <p:nvPr/>
        </p:nvCxnSpPr>
        <p:spPr>
          <a:xfrm>
            <a:off x="7631275" y="5442616"/>
            <a:ext cx="1417884" cy="1"/>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18" name="Straight Connector 117">
            <a:extLst>
              <a:ext uri="{FF2B5EF4-FFF2-40B4-BE49-F238E27FC236}">
                <a16:creationId xmlns:a16="http://schemas.microsoft.com/office/drawing/2014/main" id="{3E506CEE-B22A-472E-9385-CD50B8A50E83}"/>
              </a:ext>
            </a:extLst>
          </p:cNvPr>
          <p:cNvCxnSpPr>
            <a:cxnSpLocks/>
            <a:endCxn id="94" idx="2"/>
          </p:cNvCxnSpPr>
          <p:nvPr/>
        </p:nvCxnSpPr>
        <p:spPr>
          <a:xfrm>
            <a:off x="7603646" y="5846311"/>
            <a:ext cx="1443611" cy="7015"/>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20" name="Straight Connector 119">
            <a:extLst>
              <a:ext uri="{FF2B5EF4-FFF2-40B4-BE49-F238E27FC236}">
                <a16:creationId xmlns:a16="http://schemas.microsoft.com/office/drawing/2014/main" id="{482537C1-F442-4469-9D6D-2A069C64EA7F}"/>
              </a:ext>
            </a:extLst>
          </p:cNvPr>
          <p:cNvCxnSpPr>
            <a:cxnSpLocks/>
          </p:cNvCxnSpPr>
          <p:nvPr/>
        </p:nvCxnSpPr>
        <p:spPr>
          <a:xfrm>
            <a:off x="7382163" y="6263889"/>
            <a:ext cx="1589865" cy="14310"/>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sp>
        <p:nvSpPr>
          <p:cNvPr id="122" name="Oval 121">
            <a:extLst>
              <a:ext uri="{FF2B5EF4-FFF2-40B4-BE49-F238E27FC236}">
                <a16:creationId xmlns:a16="http://schemas.microsoft.com/office/drawing/2014/main" id="{C0A4D0AC-A59A-4726-860E-8C7AD0794469}"/>
              </a:ext>
            </a:extLst>
          </p:cNvPr>
          <p:cNvSpPr/>
          <p:nvPr/>
        </p:nvSpPr>
        <p:spPr>
          <a:xfrm>
            <a:off x="8972028" y="6081821"/>
            <a:ext cx="428041" cy="34310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800" dirty="0">
                <a:ln w="3175">
                  <a:solidFill>
                    <a:schemeClr val="tx1"/>
                  </a:solidFill>
                </a:ln>
                <a:solidFill>
                  <a:schemeClr val="tx1"/>
                </a:solidFill>
              </a:rPr>
              <a:t>10</a:t>
            </a:r>
          </a:p>
        </p:txBody>
      </p:sp>
      <p:cxnSp>
        <p:nvCxnSpPr>
          <p:cNvPr id="123" name="Straight Connector 122">
            <a:extLst>
              <a:ext uri="{FF2B5EF4-FFF2-40B4-BE49-F238E27FC236}">
                <a16:creationId xmlns:a16="http://schemas.microsoft.com/office/drawing/2014/main" id="{D45BF126-8901-4DEE-9732-5FD1EAF21F21}"/>
              </a:ext>
            </a:extLst>
          </p:cNvPr>
          <p:cNvCxnSpPr>
            <a:cxnSpLocks/>
            <a:stCxn id="98" idx="6"/>
          </p:cNvCxnSpPr>
          <p:nvPr/>
        </p:nvCxnSpPr>
        <p:spPr>
          <a:xfrm flipV="1">
            <a:off x="950291" y="2210937"/>
            <a:ext cx="917619" cy="6034"/>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25" name="Straight Connector 124">
            <a:extLst>
              <a:ext uri="{FF2B5EF4-FFF2-40B4-BE49-F238E27FC236}">
                <a16:creationId xmlns:a16="http://schemas.microsoft.com/office/drawing/2014/main" id="{771B4FC2-0F27-4DA1-AE03-77E22B9B68B6}"/>
              </a:ext>
            </a:extLst>
          </p:cNvPr>
          <p:cNvCxnSpPr>
            <a:cxnSpLocks/>
            <a:stCxn id="99" idx="6"/>
          </p:cNvCxnSpPr>
          <p:nvPr/>
        </p:nvCxnSpPr>
        <p:spPr>
          <a:xfrm flipV="1">
            <a:off x="947839" y="2640589"/>
            <a:ext cx="945381" cy="15084"/>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28" name="Straight Connector 127">
            <a:extLst>
              <a:ext uri="{FF2B5EF4-FFF2-40B4-BE49-F238E27FC236}">
                <a16:creationId xmlns:a16="http://schemas.microsoft.com/office/drawing/2014/main" id="{D4D66A8E-698C-43DE-A0BA-CC982E6BA169}"/>
              </a:ext>
            </a:extLst>
          </p:cNvPr>
          <p:cNvCxnSpPr>
            <a:cxnSpLocks/>
          </p:cNvCxnSpPr>
          <p:nvPr/>
        </p:nvCxnSpPr>
        <p:spPr>
          <a:xfrm flipV="1">
            <a:off x="924167" y="3068732"/>
            <a:ext cx="945381" cy="15084"/>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29" name="Straight Connector 128">
            <a:extLst>
              <a:ext uri="{FF2B5EF4-FFF2-40B4-BE49-F238E27FC236}">
                <a16:creationId xmlns:a16="http://schemas.microsoft.com/office/drawing/2014/main" id="{7E2BB742-A650-47AA-A4D1-6CBCA9CDC37A}"/>
              </a:ext>
            </a:extLst>
          </p:cNvPr>
          <p:cNvCxnSpPr>
            <a:cxnSpLocks/>
          </p:cNvCxnSpPr>
          <p:nvPr/>
        </p:nvCxnSpPr>
        <p:spPr>
          <a:xfrm flipV="1">
            <a:off x="924167" y="3486660"/>
            <a:ext cx="945381" cy="15084"/>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30" name="Straight Connector 129">
            <a:extLst>
              <a:ext uri="{FF2B5EF4-FFF2-40B4-BE49-F238E27FC236}">
                <a16:creationId xmlns:a16="http://schemas.microsoft.com/office/drawing/2014/main" id="{7F4BF56B-A7A6-492F-9C38-FE64994D6ED5}"/>
              </a:ext>
            </a:extLst>
          </p:cNvPr>
          <p:cNvCxnSpPr>
            <a:cxnSpLocks/>
          </p:cNvCxnSpPr>
          <p:nvPr/>
        </p:nvCxnSpPr>
        <p:spPr>
          <a:xfrm flipV="1">
            <a:off x="1621792" y="3686364"/>
            <a:ext cx="816608" cy="125698"/>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34" name="Straight Connector 133">
            <a:extLst>
              <a:ext uri="{FF2B5EF4-FFF2-40B4-BE49-F238E27FC236}">
                <a16:creationId xmlns:a16="http://schemas.microsoft.com/office/drawing/2014/main" id="{76779F5C-F7B4-4A06-BF9F-9D08CE4BF343}"/>
              </a:ext>
            </a:extLst>
          </p:cNvPr>
          <p:cNvCxnSpPr>
            <a:cxnSpLocks/>
            <a:stCxn id="84" idx="6"/>
          </p:cNvCxnSpPr>
          <p:nvPr/>
        </p:nvCxnSpPr>
        <p:spPr>
          <a:xfrm flipV="1">
            <a:off x="1638400" y="3287052"/>
            <a:ext cx="764328" cy="5278"/>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cxnSp>
        <p:nvCxnSpPr>
          <p:cNvPr id="136" name="Straight Connector 135">
            <a:extLst>
              <a:ext uri="{FF2B5EF4-FFF2-40B4-BE49-F238E27FC236}">
                <a16:creationId xmlns:a16="http://schemas.microsoft.com/office/drawing/2014/main" id="{BF9D5350-2721-425E-8D54-3FDB9F2D638F}"/>
              </a:ext>
            </a:extLst>
          </p:cNvPr>
          <p:cNvCxnSpPr>
            <a:cxnSpLocks/>
            <a:stCxn id="96" idx="6"/>
          </p:cNvCxnSpPr>
          <p:nvPr/>
        </p:nvCxnSpPr>
        <p:spPr>
          <a:xfrm>
            <a:off x="1638399" y="2854933"/>
            <a:ext cx="876203" cy="92716"/>
          </a:xfrm>
          <a:prstGeom prst="line">
            <a:avLst/>
          </a:prstGeom>
          <a:ln w="28575">
            <a:solidFill>
              <a:schemeClr val="bg1">
                <a:lumMod val="65000"/>
              </a:schemeClr>
            </a:solidFill>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206691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CA35F15A-597A-4221-BD81-F79A093A481F}"/>
              </a:ext>
            </a:extLst>
          </p:cNvPr>
          <p:cNvGraphicFramePr>
            <a:graphicFrameLocks noGrp="1"/>
          </p:cNvGraphicFramePr>
          <p:nvPr>
            <p:extLst>
              <p:ext uri="{D42A27DB-BD31-4B8C-83A1-F6EECF244321}">
                <p14:modId xmlns:p14="http://schemas.microsoft.com/office/powerpoint/2010/main" val="3348426267"/>
              </p:ext>
            </p:extLst>
          </p:nvPr>
        </p:nvGraphicFramePr>
        <p:xfrm>
          <a:off x="461988" y="317755"/>
          <a:ext cx="11268193" cy="6350900"/>
        </p:xfrm>
        <a:graphic>
          <a:graphicData uri="http://schemas.openxmlformats.org/drawingml/2006/table">
            <a:tbl>
              <a:tblPr>
                <a:tableStyleId>{5C22544A-7EE6-4342-B048-85BDC9FD1C3A}</a:tableStyleId>
              </a:tblPr>
              <a:tblGrid>
                <a:gridCol w="1532198">
                  <a:extLst>
                    <a:ext uri="{9D8B030D-6E8A-4147-A177-3AD203B41FA5}">
                      <a16:colId xmlns:a16="http://schemas.microsoft.com/office/drawing/2014/main" val="845605864"/>
                    </a:ext>
                  </a:extLst>
                </a:gridCol>
                <a:gridCol w="9735995">
                  <a:extLst>
                    <a:ext uri="{9D8B030D-6E8A-4147-A177-3AD203B41FA5}">
                      <a16:colId xmlns:a16="http://schemas.microsoft.com/office/drawing/2014/main" val="1794442308"/>
                    </a:ext>
                  </a:extLst>
                </a:gridCol>
              </a:tblGrid>
              <a:tr h="278903">
                <a:tc>
                  <a:txBody>
                    <a:bodyPr/>
                    <a:lstStyle/>
                    <a:p>
                      <a:pPr algn="l">
                        <a:lnSpc>
                          <a:spcPct val="107000"/>
                        </a:lnSpc>
                        <a:spcAft>
                          <a:spcPts val="800"/>
                        </a:spcAft>
                        <a:tabLst>
                          <a:tab pos="640715" algn="ctr"/>
                          <a:tab pos="1282065" algn="r"/>
                        </a:tabLst>
                      </a:pPr>
                      <a:r>
                        <a:rPr lang="en-IN" sz="1400">
                          <a:effectLst/>
                        </a:rPr>
                        <a:t>Sl.No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tc>
                  <a:txBody>
                    <a:bodyPr/>
                    <a:lstStyle/>
                    <a:p>
                      <a:pPr algn="l">
                        <a:lnSpc>
                          <a:spcPct val="107000"/>
                        </a:lnSpc>
                        <a:spcAft>
                          <a:spcPts val="800"/>
                        </a:spcAft>
                      </a:pPr>
                      <a:r>
                        <a:rPr lang="en-IN" sz="1400" dirty="0">
                          <a:effectLst/>
                        </a:rPr>
                        <a:t>Description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extLst>
                  <a:ext uri="{0D108BD9-81ED-4DB2-BD59-A6C34878D82A}">
                    <a16:rowId xmlns:a16="http://schemas.microsoft.com/office/drawing/2014/main" val="4264760371"/>
                  </a:ext>
                </a:extLst>
              </a:tr>
              <a:tr h="295309">
                <a:tc>
                  <a:txBody>
                    <a:bodyPr/>
                    <a:lstStyle/>
                    <a:p>
                      <a:pPr algn="l">
                        <a:lnSpc>
                          <a:spcPct val="107000"/>
                        </a:lnSpc>
                        <a:spcAft>
                          <a:spcPts val="800"/>
                        </a:spcAft>
                      </a:pPr>
                      <a:r>
                        <a:rPr lang="en-IN" sz="14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Status Bar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92942766"/>
                  </a:ext>
                </a:extLst>
              </a:tr>
              <a:tr h="480630">
                <a:tc>
                  <a:txBody>
                    <a:bodyPr/>
                    <a:lstStyle/>
                    <a:p>
                      <a:pPr algn="l">
                        <a:lnSpc>
                          <a:spcPct val="107000"/>
                        </a:lnSpc>
                        <a:spcAft>
                          <a:spcPts val="800"/>
                        </a:spcAft>
                      </a:pPr>
                      <a:r>
                        <a:rPr lang="en-IN" sz="14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Message Counter- displays how many of each message types are active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041741375"/>
                  </a:ext>
                </a:extLst>
              </a:tr>
              <a:tr h="726378">
                <a:tc>
                  <a:txBody>
                    <a:bodyPr/>
                    <a:lstStyle/>
                    <a:p>
                      <a:pPr algn="l">
                        <a:lnSpc>
                          <a:spcPct val="107000"/>
                        </a:lnSpc>
                        <a:spcAft>
                          <a:spcPts val="800"/>
                        </a:spcAft>
                      </a:pPr>
                      <a:r>
                        <a:rPr lang="en-IN" sz="14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Message window- All the active messages can be expanded by touching the message window.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307258579"/>
                  </a:ext>
                </a:extLst>
              </a:tr>
              <a:tr h="487668">
                <a:tc>
                  <a:txBody>
                    <a:bodyPr/>
                    <a:lstStyle/>
                    <a:p>
                      <a:pPr algn="l">
                        <a:lnSpc>
                          <a:spcPct val="107000"/>
                        </a:lnSpc>
                        <a:spcAft>
                          <a:spcPts val="800"/>
                        </a:spcAft>
                      </a:pPr>
                      <a:r>
                        <a:rPr lang="en-IN" sz="14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Space Mouse status indicator - The current coordinate system which is used as reference for jogging. By default, it is set to world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368879949"/>
                  </a:ext>
                </a:extLst>
              </a:tr>
              <a:tr h="487668">
                <a:tc>
                  <a:txBody>
                    <a:bodyPr/>
                    <a:lstStyle/>
                    <a:p>
                      <a:pPr algn="l">
                        <a:lnSpc>
                          <a:spcPct val="107000"/>
                        </a:lnSpc>
                        <a:spcAft>
                          <a:spcPts val="800"/>
                        </a:spcAft>
                      </a:pPr>
                      <a:r>
                        <a:rPr lang="en-IN" sz="14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Space Mouse alignment indicator- displays the current alignment of the Space Mouse, which can be modified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114480406"/>
                  </a:ext>
                </a:extLst>
              </a:tr>
              <a:tr h="238320">
                <a:tc>
                  <a:txBody>
                    <a:bodyPr/>
                    <a:lstStyle/>
                    <a:p>
                      <a:pPr algn="l">
                        <a:lnSpc>
                          <a:spcPct val="107000"/>
                        </a:lnSpc>
                        <a:spcAft>
                          <a:spcPts val="800"/>
                        </a:spcAft>
                      </a:pPr>
                      <a:r>
                        <a:rPr lang="en-IN" sz="1400">
                          <a:effectLst/>
                        </a:rPr>
                        <a:t>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Jog Keys status indicator- the current coordinate system for jogging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025412671"/>
                  </a:ext>
                </a:extLst>
              </a:tr>
              <a:tr h="238320">
                <a:tc>
                  <a:txBody>
                    <a:bodyPr/>
                    <a:lstStyle/>
                    <a:p>
                      <a:pPr algn="l">
                        <a:lnSpc>
                          <a:spcPct val="107000"/>
                        </a:lnSpc>
                        <a:spcAft>
                          <a:spcPts val="800"/>
                        </a:spcAft>
                      </a:pPr>
                      <a:r>
                        <a:rPr lang="en-IN" sz="1400">
                          <a:effectLst/>
                        </a:rPr>
                        <a:t>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Jog Key labels – for axis specific jogging (from A1 to A6) </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76111951"/>
                  </a:ext>
                </a:extLst>
              </a:tr>
              <a:tr h="238320">
                <a:tc>
                  <a:txBody>
                    <a:bodyPr/>
                    <a:lstStyle/>
                    <a:p>
                      <a:pPr algn="l">
                        <a:lnSpc>
                          <a:spcPct val="107000"/>
                        </a:lnSpc>
                        <a:spcAft>
                          <a:spcPts val="800"/>
                        </a:spcAft>
                      </a:pPr>
                      <a:r>
                        <a:rPr lang="en-IN" sz="1400">
                          <a:effectLst/>
                        </a:rPr>
                        <a:t>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Program override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875949547"/>
                  </a:ext>
                </a:extLst>
              </a:tr>
              <a:tr h="238320">
                <a:tc>
                  <a:txBody>
                    <a:bodyPr/>
                    <a:lstStyle/>
                    <a:p>
                      <a:pPr algn="l">
                        <a:lnSpc>
                          <a:spcPct val="107000"/>
                        </a:lnSpc>
                        <a:spcAft>
                          <a:spcPts val="800"/>
                        </a:spcAft>
                      </a:pPr>
                      <a:r>
                        <a:rPr lang="en-IN" sz="1400">
                          <a:effectLst/>
                        </a:rPr>
                        <a:t>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Jog override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44444848"/>
                  </a:ext>
                </a:extLst>
              </a:tr>
              <a:tr h="480630">
                <a:tc>
                  <a:txBody>
                    <a:bodyPr/>
                    <a:lstStyle/>
                    <a:p>
                      <a:pPr algn="l">
                        <a:lnSpc>
                          <a:spcPct val="107000"/>
                        </a:lnSpc>
                        <a:spcAft>
                          <a:spcPts val="800"/>
                        </a:spcAft>
                      </a:pPr>
                      <a:r>
                        <a:rPr lang="en-IN" sz="1400">
                          <a:effectLst/>
                        </a:rPr>
                        <a:t>10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Button bar – the activation of these buttons depends on the current active window in the SmartHMI.</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559697288"/>
                  </a:ext>
                </a:extLst>
              </a:tr>
              <a:tr h="254294">
                <a:tc>
                  <a:txBody>
                    <a:bodyPr/>
                    <a:lstStyle/>
                    <a:p>
                      <a:pPr algn="l">
                        <a:lnSpc>
                          <a:spcPct val="107000"/>
                        </a:lnSpc>
                        <a:spcAft>
                          <a:spcPts val="800"/>
                        </a:spcAft>
                      </a:pPr>
                      <a:r>
                        <a:rPr lang="en-IN" sz="1400">
                          <a:effectLst/>
                        </a:rPr>
                        <a:t>11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Clock- the clock displays the system time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672252976"/>
                  </a:ext>
                </a:extLst>
              </a:tr>
              <a:tr h="1906140">
                <a:tc>
                  <a:txBody>
                    <a:bodyPr/>
                    <a:lstStyle/>
                    <a:p>
                      <a:pPr algn="l">
                        <a:lnSpc>
                          <a:spcPct val="107000"/>
                        </a:lnSpc>
                        <a:spcAft>
                          <a:spcPts val="800"/>
                        </a:spcAft>
                      </a:pPr>
                      <a:r>
                        <a:rPr lang="en-IN" sz="1400" dirty="0">
                          <a:effectLst/>
                        </a:rPr>
                        <a:t>12</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13</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14</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15</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16</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17</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Work Visual icon- to access the Project management window</a:t>
                      </a:r>
                    </a:p>
                    <a:p>
                      <a:pPr algn="l">
                        <a:lnSpc>
                          <a:spcPct val="107000"/>
                        </a:lnSpc>
                        <a:spcAft>
                          <a:spcPts val="800"/>
                        </a:spcAft>
                      </a:pPr>
                      <a:r>
                        <a:rPr lang="en-IN" sz="1400" dirty="0">
                          <a:effectLst/>
                        </a:rPr>
                        <a:t>Configuration- to set the user group.</a:t>
                      </a:r>
                    </a:p>
                    <a:p>
                      <a:pPr algn="l">
                        <a:lnSpc>
                          <a:spcPct val="107000"/>
                        </a:lnSpc>
                        <a:spcAft>
                          <a:spcPts val="800"/>
                        </a:spcAft>
                      </a:pPr>
                      <a:r>
                        <a:rPr lang="en-IN" sz="1400" dirty="0">
                          <a:effectLst/>
                          <a:latin typeface="+mn-lt"/>
                          <a:ea typeface="Calibri" panose="020F0502020204030204" pitchFamily="34" charset="0"/>
                        </a:rPr>
                        <a:t>Keyboard key- to display the keyboard.</a:t>
                      </a:r>
                    </a:p>
                    <a:p>
                      <a:pPr algn="l">
                        <a:lnSpc>
                          <a:spcPct val="107000"/>
                        </a:lnSpc>
                        <a:spcAft>
                          <a:spcPts val="800"/>
                        </a:spcAft>
                      </a:pPr>
                      <a:r>
                        <a:rPr lang="en-IN" sz="1400" dirty="0">
                          <a:effectLst/>
                          <a:latin typeface="+mn-lt"/>
                          <a:ea typeface="Calibri" panose="020F0502020204030204" pitchFamily="34" charset="0"/>
                        </a:rPr>
                        <a:t>Stop key- to stop the program</a:t>
                      </a:r>
                    </a:p>
                    <a:p>
                      <a:pPr algn="l">
                        <a:lnSpc>
                          <a:spcPct val="107000"/>
                        </a:lnSpc>
                        <a:spcAft>
                          <a:spcPts val="800"/>
                        </a:spcAft>
                      </a:pPr>
                      <a:r>
                        <a:rPr lang="en-IN" sz="1400" dirty="0">
                          <a:effectLst/>
                          <a:latin typeface="+mn-lt"/>
                          <a:ea typeface="Calibri" panose="020F0502020204030204" pitchFamily="34" charset="0"/>
                        </a:rPr>
                        <a:t>Start backwards key- to start the program backwards.</a:t>
                      </a:r>
                    </a:p>
                    <a:p>
                      <a:pPr algn="l">
                        <a:lnSpc>
                          <a:spcPct val="107000"/>
                        </a:lnSpc>
                        <a:spcAft>
                          <a:spcPts val="800"/>
                        </a:spcAft>
                      </a:pPr>
                      <a:r>
                        <a:rPr lang="en-IN" sz="1400" dirty="0">
                          <a:effectLst/>
                          <a:latin typeface="+mn-lt"/>
                          <a:ea typeface="Calibri" panose="020F0502020204030204" pitchFamily="34" charset="0"/>
                        </a:rPr>
                        <a:t>Start Key- to start the program.</a:t>
                      </a:r>
                      <a:endParaRPr lang="en-IN" sz="1400" dirty="0">
                        <a:effectLst/>
                        <a:latin typeface="+mn-lt"/>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555568678"/>
                  </a:ext>
                </a:extLst>
              </a:tr>
            </a:tbl>
          </a:graphicData>
        </a:graphic>
      </p:graphicFrame>
    </p:spTree>
    <p:extLst>
      <p:ext uri="{BB962C8B-B14F-4D97-AF65-F5344CB8AC3E}">
        <p14:creationId xmlns:p14="http://schemas.microsoft.com/office/powerpoint/2010/main" val="31103580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E6A046-CBFB-472D-A6DA-159E6A7A1043}"/>
              </a:ext>
            </a:extLst>
          </p:cNvPr>
          <p:cNvSpPr/>
          <p:nvPr/>
        </p:nvSpPr>
        <p:spPr>
          <a:xfrm>
            <a:off x="600363" y="297823"/>
            <a:ext cx="10714182" cy="368755"/>
          </a:xfrm>
          <a:prstGeom prst="rect">
            <a:avLst/>
          </a:prstGeom>
        </p:spPr>
        <p:txBody>
          <a:bodyPr wrap="square">
            <a:spAutoFit/>
          </a:bodyPr>
          <a:lstStyle/>
          <a:p>
            <a:pPr>
              <a:lnSpc>
                <a:spcPct val="107000"/>
              </a:lnSpc>
              <a:spcAft>
                <a:spcPts val="800"/>
              </a:spcAft>
            </a:pPr>
            <a:r>
              <a:rPr lang="en-IN" b="1" dirty="0">
                <a:latin typeface="Times New Roman" panose="02020603050405020304" pitchFamily="18" charset="0"/>
                <a:ea typeface="Calibri" panose="020F0502020204030204" pitchFamily="34" charset="0"/>
                <a:cs typeface="Times New Roman" panose="02020603050405020304" pitchFamily="18" charset="0"/>
              </a:rPr>
              <a:t>Status Bar </a:t>
            </a:r>
            <a:r>
              <a:rPr lang="en-IN" dirty="0">
                <a:latin typeface="Times New Roman" panose="02020603050405020304" pitchFamily="18" charset="0"/>
                <a:ea typeface="Calibri" panose="020F0502020204030204" pitchFamily="34" charset="0"/>
                <a:cs typeface="Times New Roman" panose="02020603050405020304" pitchFamily="18" charset="0"/>
              </a:rPr>
              <a:t>– The status bar displays the status or modes of various critical settings of the robot.</a:t>
            </a:r>
            <a:r>
              <a:rPr lang="en-IN" sz="1400" dirty="0">
                <a:latin typeface="Calibri" panose="020F0502020204030204" pitchFamily="34" charset="0"/>
                <a:ea typeface="Calibri" panose="020F0502020204030204" pitchFamily="34" charset="0"/>
                <a:cs typeface="Times New Roman" panose="02020603050405020304" pitchFamily="18" charset="0"/>
              </a:rPr>
              <a:t>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122" name="Picture 1">
            <a:extLst>
              <a:ext uri="{FF2B5EF4-FFF2-40B4-BE49-F238E27FC236}">
                <a16:creationId xmlns:a16="http://schemas.microsoft.com/office/drawing/2014/main" id="{0431C2BF-0C61-4EE6-8B11-A2F1152312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2338" y="786678"/>
            <a:ext cx="6009698"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0C1BE9AC-C917-4B0C-95A6-F95157A5851C}"/>
              </a:ext>
            </a:extLst>
          </p:cNvPr>
          <p:cNvSpPr/>
          <p:nvPr/>
        </p:nvSpPr>
        <p:spPr>
          <a:xfrm>
            <a:off x="3363105" y="1801090"/>
            <a:ext cx="3952095" cy="369332"/>
          </a:xfrm>
          <a:prstGeom prst="rect">
            <a:avLst/>
          </a:prstGeom>
        </p:spPr>
        <p:txBody>
          <a:bodyPr wrap="square">
            <a:spAutoFit/>
          </a:bodyPr>
          <a:lstStyle/>
          <a:p>
            <a:r>
              <a:rPr lang="en-IN" dirty="0">
                <a:latin typeface="Times New Roman" panose="02020603050405020304" pitchFamily="18" charset="0"/>
                <a:ea typeface="Calibri" panose="020F0502020204030204" pitchFamily="34" charset="0"/>
              </a:rPr>
              <a:t>Fig. Status bar of KUKA </a:t>
            </a:r>
            <a:r>
              <a:rPr lang="en-IN" dirty="0" err="1">
                <a:latin typeface="Times New Roman" panose="02020603050405020304" pitchFamily="18" charset="0"/>
                <a:ea typeface="Calibri" panose="020F0502020204030204" pitchFamily="34" charset="0"/>
              </a:rPr>
              <a:t>SmartHMI</a:t>
            </a:r>
            <a:endParaRPr lang="en-IN" dirty="0"/>
          </a:p>
        </p:txBody>
      </p:sp>
      <p:graphicFrame>
        <p:nvGraphicFramePr>
          <p:cNvPr id="4" name="Table 3">
            <a:extLst>
              <a:ext uri="{FF2B5EF4-FFF2-40B4-BE49-F238E27FC236}">
                <a16:creationId xmlns:a16="http://schemas.microsoft.com/office/drawing/2014/main" id="{24DDC590-CA1D-4B5A-8619-EEF6079794F8}"/>
              </a:ext>
            </a:extLst>
          </p:cNvPr>
          <p:cNvGraphicFramePr>
            <a:graphicFrameLocks noGrp="1"/>
          </p:cNvGraphicFramePr>
          <p:nvPr>
            <p:extLst>
              <p:ext uri="{D42A27DB-BD31-4B8C-83A1-F6EECF244321}">
                <p14:modId xmlns:p14="http://schemas.microsoft.com/office/powerpoint/2010/main" val="653866122"/>
              </p:ext>
            </p:extLst>
          </p:nvPr>
        </p:nvGraphicFramePr>
        <p:xfrm>
          <a:off x="1364124" y="2170422"/>
          <a:ext cx="7465840" cy="2144650"/>
        </p:xfrm>
        <a:graphic>
          <a:graphicData uri="http://schemas.openxmlformats.org/drawingml/2006/table">
            <a:tbl>
              <a:tblPr>
                <a:tableStyleId>{5C22544A-7EE6-4342-B048-85BDC9FD1C3A}</a:tableStyleId>
              </a:tblPr>
              <a:tblGrid>
                <a:gridCol w="1015171">
                  <a:extLst>
                    <a:ext uri="{9D8B030D-6E8A-4147-A177-3AD203B41FA5}">
                      <a16:colId xmlns:a16="http://schemas.microsoft.com/office/drawing/2014/main" val="1495266268"/>
                    </a:ext>
                  </a:extLst>
                </a:gridCol>
                <a:gridCol w="6450669">
                  <a:extLst>
                    <a:ext uri="{9D8B030D-6E8A-4147-A177-3AD203B41FA5}">
                      <a16:colId xmlns:a16="http://schemas.microsoft.com/office/drawing/2014/main" val="1487424426"/>
                    </a:ext>
                  </a:extLst>
                </a:gridCol>
              </a:tblGrid>
              <a:tr h="259080">
                <a:tc>
                  <a:txBody>
                    <a:bodyPr/>
                    <a:lstStyle/>
                    <a:p>
                      <a:pPr algn="l">
                        <a:lnSpc>
                          <a:spcPct val="107000"/>
                        </a:lnSpc>
                        <a:spcAft>
                          <a:spcPts val="800"/>
                        </a:spcAft>
                        <a:tabLst>
                          <a:tab pos="640715" algn="ctr"/>
                          <a:tab pos="1282065" algn="r"/>
                        </a:tabLst>
                      </a:pPr>
                      <a:r>
                        <a:rPr lang="en-IN" sz="1400">
                          <a:effectLst/>
                        </a:rPr>
                        <a:t>Sl.No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tc>
                  <a:txBody>
                    <a:bodyPr/>
                    <a:lstStyle/>
                    <a:p>
                      <a:pPr algn="l">
                        <a:lnSpc>
                          <a:spcPct val="107000"/>
                        </a:lnSpc>
                        <a:spcAft>
                          <a:spcPts val="800"/>
                        </a:spcAft>
                      </a:pPr>
                      <a:r>
                        <a:rPr lang="en-IN" sz="1400" dirty="0">
                          <a:effectLst/>
                        </a:rPr>
                        <a:t>Description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extLst>
                  <a:ext uri="{0D108BD9-81ED-4DB2-BD59-A6C34878D82A}">
                    <a16:rowId xmlns:a16="http://schemas.microsoft.com/office/drawing/2014/main" val="3433482583"/>
                  </a:ext>
                </a:extLst>
              </a:tr>
              <a:tr h="274320">
                <a:tc>
                  <a:txBody>
                    <a:bodyPr/>
                    <a:lstStyle/>
                    <a:p>
                      <a:pPr algn="l">
                        <a:lnSpc>
                          <a:spcPct val="107000"/>
                        </a:lnSpc>
                        <a:spcAft>
                          <a:spcPts val="800"/>
                        </a:spcAft>
                      </a:pPr>
                      <a:r>
                        <a:rPr lang="en-IN" sz="14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Main menu key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236541291"/>
                  </a:ext>
                </a:extLst>
              </a:tr>
              <a:tr h="281940">
                <a:tc>
                  <a:txBody>
                    <a:bodyPr/>
                    <a:lstStyle/>
                    <a:p>
                      <a:pPr algn="l">
                        <a:lnSpc>
                          <a:spcPct val="107000"/>
                        </a:lnSpc>
                        <a:spcAft>
                          <a:spcPts val="800"/>
                        </a:spcAft>
                      </a:pPr>
                      <a:r>
                        <a:rPr lang="en-IN" sz="14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Robot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541523575"/>
                  </a:ext>
                </a:extLst>
              </a:tr>
              <a:tr h="175260">
                <a:tc>
                  <a:txBody>
                    <a:bodyPr/>
                    <a:lstStyle/>
                    <a:p>
                      <a:pPr algn="l">
                        <a:lnSpc>
                          <a:spcPct val="107000"/>
                        </a:lnSpc>
                        <a:spcAft>
                          <a:spcPts val="800"/>
                        </a:spcAft>
                      </a:pPr>
                      <a:r>
                        <a:rPr lang="en-IN" sz="1400">
                          <a:effectLst/>
                        </a:rPr>
                        <a:t>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Program name – the name of the selected program is displayed here.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96983981"/>
                  </a:ext>
                </a:extLst>
              </a:tr>
              <a:tr h="175260">
                <a:tc>
                  <a:txBody>
                    <a:bodyPr/>
                    <a:lstStyle/>
                    <a:p>
                      <a:pPr algn="l">
                        <a:lnSpc>
                          <a:spcPct val="107000"/>
                        </a:lnSpc>
                        <a:spcAft>
                          <a:spcPts val="800"/>
                        </a:spcAft>
                      </a:pPr>
                      <a:r>
                        <a:rPr lang="en-IN" sz="14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Submit interpreter status indicator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753340456"/>
                  </a:ext>
                </a:extLst>
              </a:tr>
              <a:tr h="182880">
                <a:tc>
                  <a:txBody>
                    <a:bodyPr/>
                    <a:lstStyle/>
                    <a:p>
                      <a:pPr algn="l">
                        <a:lnSpc>
                          <a:spcPct val="107000"/>
                        </a:lnSpc>
                        <a:spcAft>
                          <a:spcPts val="800"/>
                        </a:spcAft>
                      </a:pPr>
                      <a:r>
                        <a:rPr lang="en-IN" sz="1400">
                          <a:effectLst/>
                        </a:rPr>
                        <a:t>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Drive status indicator- displays the mode of the drives, either Switched on or off (the symbol O for OFF and I for 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270155731"/>
                  </a:ext>
                </a:extLst>
              </a:tr>
              <a:tr h="182880">
                <a:tc>
                  <a:txBody>
                    <a:bodyPr/>
                    <a:lstStyle/>
                    <a:p>
                      <a:pPr algn="l">
                        <a:lnSpc>
                          <a:spcPct val="107000"/>
                        </a:lnSpc>
                        <a:spcAft>
                          <a:spcPts val="800"/>
                        </a:spcAft>
                      </a:pPr>
                      <a:r>
                        <a:rPr lang="en-IN" sz="1400">
                          <a:effectLst/>
                        </a:rPr>
                        <a:t>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Robot interpreter status indicator- indicates whether the program is selected, executing or stopped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425955226"/>
                  </a:ext>
                </a:extLst>
              </a:tr>
            </a:tbl>
          </a:graphicData>
        </a:graphic>
      </p:graphicFrame>
      <p:graphicFrame>
        <p:nvGraphicFramePr>
          <p:cNvPr id="5" name="Table 4">
            <a:extLst>
              <a:ext uri="{FF2B5EF4-FFF2-40B4-BE49-F238E27FC236}">
                <a16:creationId xmlns:a16="http://schemas.microsoft.com/office/drawing/2014/main" id="{8C98BF18-5FFF-43C8-A28B-5FCD73EB7327}"/>
              </a:ext>
            </a:extLst>
          </p:cNvPr>
          <p:cNvGraphicFramePr>
            <a:graphicFrameLocks noGrp="1"/>
          </p:cNvGraphicFramePr>
          <p:nvPr>
            <p:extLst>
              <p:ext uri="{D42A27DB-BD31-4B8C-83A1-F6EECF244321}">
                <p14:modId xmlns:p14="http://schemas.microsoft.com/office/powerpoint/2010/main" val="930934726"/>
              </p:ext>
            </p:extLst>
          </p:nvPr>
        </p:nvGraphicFramePr>
        <p:xfrm>
          <a:off x="1364124" y="4315072"/>
          <a:ext cx="7465840" cy="1348618"/>
        </p:xfrm>
        <a:graphic>
          <a:graphicData uri="http://schemas.openxmlformats.org/drawingml/2006/table">
            <a:tbl>
              <a:tblPr>
                <a:tableStyleId>{5C22544A-7EE6-4342-B048-85BDC9FD1C3A}</a:tableStyleId>
              </a:tblPr>
              <a:tblGrid>
                <a:gridCol w="1015171">
                  <a:extLst>
                    <a:ext uri="{9D8B030D-6E8A-4147-A177-3AD203B41FA5}">
                      <a16:colId xmlns:a16="http://schemas.microsoft.com/office/drawing/2014/main" val="902750995"/>
                    </a:ext>
                  </a:extLst>
                </a:gridCol>
                <a:gridCol w="6450669">
                  <a:extLst>
                    <a:ext uri="{9D8B030D-6E8A-4147-A177-3AD203B41FA5}">
                      <a16:colId xmlns:a16="http://schemas.microsoft.com/office/drawing/2014/main" val="1943007899"/>
                    </a:ext>
                  </a:extLst>
                </a:gridCol>
              </a:tblGrid>
              <a:tr h="224013">
                <a:tc>
                  <a:txBody>
                    <a:bodyPr/>
                    <a:lstStyle/>
                    <a:p>
                      <a:pPr algn="l">
                        <a:lnSpc>
                          <a:spcPct val="107000"/>
                        </a:lnSpc>
                        <a:spcAft>
                          <a:spcPts val="800"/>
                        </a:spcAft>
                      </a:pPr>
                      <a:r>
                        <a:rPr lang="en-IN" sz="1400">
                          <a:effectLst/>
                        </a:rPr>
                        <a:t>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Current Operating mode – usually T1 for testing and teaching operations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760426655"/>
                  </a:ext>
                </a:extLst>
              </a:tr>
              <a:tr h="458393">
                <a:tc>
                  <a:txBody>
                    <a:bodyPr/>
                    <a:lstStyle/>
                    <a:p>
                      <a:pPr algn="l">
                        <a:lnSpc>
                          <a:spcPct val="107000"/>
                        </a:lnSpc>
                        <a:spcAft>
                          <a:spcPts val="800"/>
                        </a:spcAft>
                      </a:pPr>
                      <a:r>
                        <a:rPr lang="en-IN" sz="1400">
                          <a:effectLst/>
                        </a:rPr>
                        <a:t>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POV/HOV status indicator- indicates the current program override and the current jog override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98499407"/>
                  </a:ext>
                </a:extLst>
              </a:tr>
              <a:tr h="224013">
                <a:tc>
                  <a:txBody>
                    <a:bodyPr/>
                    <a:lstStyle/>
                    <a:p>
                      <a:pPr algn="l">
                        <a:lnSpc>
                          <a:spcPct val="107000"/>
                        </a:lnSpc>
                        <a:spcAft>
                          <a:spcPts val="800"/>
                        </a:spcAft>
                      </a:pPr>
                      <a:r>
                        <a:rPr lang="en-IN" sz="1400">
                          <a:effectLst/>
                        </a:rPr>
                        <a:t>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Program run mode status indicator- indicates the current program run mode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228652443"/>
                  </a:ext>
                </a:extLst>
              </a:tr>
              <a:tr h="224013">
                <a:tc>
                  <a:txBody>
                    <a:bodyPr/>
                    <a:lstStyle/>
                    <a:p>
                      <a:pPr algn="l">
                        <a:lnSpc>
                          <a:spcPct val="107000"/>
                        </a:lnSpc>
                        <a:spcAft>
                          <a:spcPts val="800"/>
                        </a:spcAft>
                      </a:pPr>
                      <a:r>
                        <a:rPr lang="en-IN" sz="1400">
                          <a:effectLst/>
                        </a:rPr>
                        <a:t>10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Tool/Base status indicator</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165282821"/>
                  </a:ext>
                </a:extLst>
              </a:tr>
              <a:tr h="0">
                <a:tc>
                  <a:txBody>
                    <a:bodyPr/>
                    <a:lstStyle/>
                    <a:p>
                      <a:pPr algn="l">
                        <a:lnSpc>
                          <a:spcPct val="107000"/>
                        </a:lnSpc>
                        <a:spcAft>
                          <a:spcPts val="800"/>
                        </a:spcAft>
                      </a:pPr>
                      <a:r>
                        <a:rPr lang="en-IN" sz="1400">
                          <a:effectLst/>
                        </a:rPr>
                        <a:t>11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Incremental jogging status indicator</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672331342"/>
                  </a:ext>
                </a:extLst>
              </a:tr>
            </a:tbl>
          </a:graphicData>
        </a:graphic>
      </p:graphicFrame>
    </p:spTree>
    <p:extLst>
      <p:ext uri="{BB962C8B-B14F-4D97-AF65-F5344CB8AC3E}">
        <p14:creationId xmlns:p14="http://schemas.microsoft.com/office/powerpoint/2010/main" val="3628889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40D5566-2A01-4C8B-9C64-B365C56E5587}"/>
              </a:ext>
            </a:extLst>
          </p:cNvPr>
          <p:cNvSpPr/>
          <p:nvPr/>
        </p:nvSpPr>
        <p:spPr>
          <a:xfrm>
            <a:off x="785090" y="279051"/>
            <a:ext cx="6049819" cy="2235099"/>
          </a:xfrm>
          <a:prstGeom prst="rect">
            <a:avLst/>
          </a:prstGeom>
        </p:spPr>
        <p:txBody>
          <a:bodyPr wrap="square">
            <a:spAutoFit/>
          </a:bodyPr>
          <a:lstStyle/>
          <a:p>
            <a:pPr algn="just">
              <a:lnSpc>
                <a:spcPct val="107000"/>
              </a:lnSpc>
              <a:spcBef>
                <a:spcPts val="1200"/>
              </a:spcBef>
              <a:spcAft>
                <a:spcPts val="300"/>
              </a:spcAft>
            </a:pPr>
            <a:r>
              <a:rPr lang="en-IN" sz="2000" b="1" kern="1600" dirty="0">
                <a:latin typeface="Calibri Light" panose="020F0302020204030204" pitchFamily="34" charset="0"/>
                <a:ea typeface="Times New Roman" panose="02020603050405020304" pitchFamily="18" charset="0"/>
                <a:cs typeface="Times New Roman" panose="02020603050405020304" pitchFamily="18" charset="0"/>
              </a:rPr>
              <a:t>Jogging the robot</a:t>
            </a:r>
          </a:p>
          <a:p>
            <a:pPr algn="just">
              <a:lnSpc>
                <a:spcPct val="107000"/>
              </a:lnSpc>
              <a:spcAft>
                <a:spcPts val="800"/>
              </a:spcAft>
            </a:pPr>
            <a:r>
              <a:rPr lang="en-IN" dirty="0">
                <a:latin typeface="Times New Roman" panose="02020603050405020304" pitchFamily="18" charset="0"/>
                <a:ea typeface="Calibri" panose="020F0502020204030204" pitchFamily="34" charset="0"/>
                <a:cs typeface="Times New Roman" panose="02020603050405020304" pitchFamily="18" charset="0"/>
              </a:rPr>
              <a:t>In axis specific jogging, each axis of the robot can be moved in the positive and negative direction using the jog keys.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b="1" dirty="0">
                <a:latin typeface="Times New Roman" panose="02020603050405020304" pitchFamily="18" charset="0"/>
                <a:ea typeface="Calibri" panose="020F0502020204030204" pitchFamily="34" charset="0"/>
                <a:cs typeface="Times New Roman" panose="02020603050405020304" pitchFamily="18" charset="0"/>
              </a:rPr>
              <a:t>Precondition</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The Operating mode is set to T1.</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IN" dirty="0">
                <a:latin typeface="Times New Roman" panose="02020603050405020304" pitchFamily="18" charset="0"/>
                <a:ea typeface="Calibri" panose="020F0502020204030204" pitchFamily="34" charset="0"/>
                <a:cs typeface="Times New Roman" panose="02020603050405020304" pitchFamily="18" charset="0"/>
              </a:rPr>
              <a:t>Drives are switched 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angle 2">
            <a:extLst>
              <a:ext uri="{FF2B5EF4-FFF2-40B4-BE49-F238E27FC236}">
                <a16:creationId xmlns:a16="http://schemas.microsoft.com/office/drawing/2014/main" id="{A4CAC778-6194-4BE2-8541-3984E37EADC9}"/>
              </a:ext>
            </a:extLst>
          </p:cNvPr>
          <p:cNvSpPr/>
          <p:nvPr/>
        </p:nvSpPr>
        <p:spPr>
          <a:xfrm>
            <a:off x="785090" y="3061687"/>
            <a:ext cx="6049820" cy="2858988"/>
          </a:xfrm>
          <a:prstGeom prst="rect">
            <a:avLst/>
          </a:prstGeom>
        </p:spPr>
        <p:txBody>
          <a:bodyPr wrap="square">
            <a:spAutoFit/>
          </a:bodyPr>
          <a:lstStyle/>
          <a:p>
            <a:pPr>
              <a:lnSpc>
                <a:spcPct val="107000"/>
              </a:lnSpc>
              <a:spcAft>
                <a:spcPts val="800"/>
              </a:spcAft>
            </a:pPr>
            <a:r>
              <a:rPr lang="en-IN" b="1" dirty="0">
                <a:latin typeface="Times New Roman" panose="02020603050405020304" pitchFamily="18" charset="0"/>
                <a:ea typeface="Calibri" panose="020F0502020204030204" pitchFamily="34" charset="0"/>
                <a:cs typeface="Times New Roman" panose="02020603050405020304" pitchFamily="18" charset="0"/>
              </a:rPr>
              <a:t>Procedure</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IN" dirty="0">
                <a:latin typeface="Times New Roman" panose="02020603050405020304" pitchFamily="18" charset="0"/>
                <a:ea typeface="Calibri" panose="020F0502020204030204" pitchFamily="34" charset="0"/>
                <a:cs typeface="Times New Roman" panose="02020603050405020304" pitchFamily="18" charset="0"/>
              </a:rPr>
              <a:t>Select axes as the coordinate system for the jog keys</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IN" dirty="0">
                <a:latin typeface="Times New Roman" panose="02020603050405020304" pitchFamily="18" charset="0"/>
                <a:ea typeface="Calibri" panose="020F0502020204030204" pitchFamily="34" charset="0"/>
                <a:cs typeface="Times New Roman" panose="02020603050405020304" pitchFamily="18" charset="0"/>
              </a:rPr>
              <a:t>Set Jog override (specified in percentage of the velocity of robot during jogging)</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IN" dirty="0">
                <a:latin typeface="Times New Roman" panose="02020603050405020304" pitchFamily="18" charset="0"/>
                <a:ea typeface="Calibri" panose="020F0502020204030204" pitchFamily="34" charset="0"/>
                <a:cs typeface="Times New Roman" panose="02020603050405020304" pitchFamily="18" charset="0"/>
              </a:rPr>
              <a:t>Select the enabling switch, and thus the jog key axes A1 to A6 are highlighted.</a:t>
            </a:r>
            <a:endParaRPr lang="en-IN"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n-IN" dirty="0">
                <a:latin typeface="Times New Roman" panose="02020603050405020304" pitchFamily="18" charset="0"/>
                <a:ea typeface="Calibri" panose="020F0502020204030204" pitchFamily="34" charset="0"/>
                <a:cs typeface="Times New Roman" panose="02020603050405020304" pitchFamily="18" charset="0"/>
              </a:rPr>
              <a:t>Press + or – joy keys to move respective axes in the positive and negative direction.</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1">
            <a:extLst>
              <a:ext uri="{FF2B5EF4-FFF2-40B4-BE49-F238E27FC236}">
                <a16:creationId xmlns:a16="http://schemas.microsoft.com/office/drawing/2014/main" id="{D67538B7-9C35-4C81-BF08-3DAEB37A8D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90257" y="761119"/>
            <a:ext cx="2632849" cy="11380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5" descr="Screenshot (1388)">
            <a:extLst>
              <a:ext uri="{FF2B5EF4-FFF2-40B4-BE49-F238E27FC236}">
                <a16:creationId xmlns:a16="http://schemas.microsoft.com/office/drawing/2014/main" id="{187F5942-ED17-4D96-8FC2-41B23EE269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3991" y="2628027"/>
            <a:ext cx="1834991" cy="2954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6" descr="Screenshot (1399)">
            <a:extLst>
              <a:ext uri="{FF2B5EF4-FFF2-40B4-BE49-F238E27FC236}">
                <a16:creationId xmlns:a16="http://schemas.microsoft.com/office/drawing/2014/main" id="{AF6F8BC2-9B10-4645-A685-7EBAF5DE00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4737" y="2621536"/>
            <a:ext cx="1520881" cy="29548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a:extLst>
              <a:ext uri="{FF2B5EF4-FFF2-40B4-BE49-F238E27FC236}">
                <a16:creationId xmlns:a16="http://schemas.microsoft.com/office/drawing/2014/main" id="{6B64F110-5D01-4553-9573-0827868B553B}"/>
              </a:ext>
            </a:extLst>
          </p:cNvPr>
          <p:cNvSpPr/>
          <p:nvPr/>
        </p:nvSpPr>
        <p:spPr>
          <a:xfrm>
            <a:off x="7725269" y="2020943"/>
            <a:ext cx="56938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 (1) </a:t>
            </a:r>
            <a:endParaRPr lang="en-IN" dirty="0"/>
          </a:p>
        </p:txBody>
      </p:sp>
      <p:sp>
        <p:nvSpPr>
          <p:cNvPr id="8" name="Rectangle 7">
            <a:extLst>
              <a:ext uri="{FF2B5EF4-FFF2-40B4-BE49-F238E27FC236}">
                <a16:creationId xmlns:a16="http://schemas.microsoft.com/office/drawing/2014/main" id="{5AEA4B12-F473-43D1-B06B-58FB3FF6ACC9}"/>
              </a:ext>
            </a:extLst>
          </p:cNvPr>
          <p:cNvSpPr/>
          <p:nvPr/>
        </p:nvSpPr>
        <p:spPr>
          <a:xfrm>
            <a:off x="10560485" y="2020943"/>
            <a:ext cx="56938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 (2) </a:t>
            </a:r>
            <a:endParaRPr lang="en-IN" dirty="0"/>
          </a:p>
        </p:txBody>
      </p:sp>
      <p:sp>
        <p:nvSpPr>
          <p:cNvPr id="9" name="Rectangle 8">
            <a:extLst>
              <a:ext uri="{FF2B5EF4-FFF2-40B4-BE49-F238E27FC236}">
                <a16:creationId xmlns:a16="http://schemas.microsoft.com/office/drawing/2014/main" id="{D7B9E30F-6C78-485D-92F7-E41A22839557}"/>
              </a:ext>
            </a:extLst>
          </p:cNvPr>
          <p:cNvSpPr/>
          <p:nvPr/>
        </p:nvSpPr>
        <p:spPr>
          <a:xfrm>
            <a:off x="7916715" y="5736009"/>
            <a:ext cx="56938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 (3) </a:t>
            </a:r>
            <a:endParaRPr lang="en-IN" dirty="0"/>
          </a:p>
        </p:txBody>
      </p:sp>
      <p:sp>
        <p:nvSpPr>
          <p:cNvPr id="10" name="Rectangle 9">
            <a:extLst>
              <a:ext uri="{FF2B5EF4-FFF2-40B4-BE49-F238E27FC236}">
                <a16:creationId xmlns:a16="http://schemas.microsoft.com/office/drawing/2014/main" id="{9BB0FA55-C0BF-45E9-B626-3458DB29A432}"/>
              </a:ext>
            </a:extLst>
          </p:cNvPr>
          <p:cNvSpPr/>
          <p:nvPr/>
        </p:nvSpPr>
        <p:spPr>
          <a:xfrm>
            <a:off x="10706681" y="5793396"/>
            <a:ext cx="56938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 (4) </a:t>
            </a:r>
            <a:endParaRPr lang="en-IN" dirty="0"/>
          </a:p>
        </p:txBody>
      </p:sp>
      <p:sp>
        <p:nvSpPr>
          <p:cNvPr id="11" name="Rectangle 10">
            <a:extLst>
              <a:ext uri="{FF2B5EF4-FFF2-40B4-BE49-F238E27FC236}">
                <a16:creationId xmlns:a16="http://schemas.microsoft.com/office/drawing/2014/main" id="{779A3E5E-F7EB-46CD-AE49-531E5D4D193D}"/>
              </a:ext>
            </a:extLst>
          </p:cNvPr>
          <p:cNvSpPr/>
          <p:nvPr/>
        </p:nvSpPr>
        <p:spPr>
          <a:xfrm>
            <a:off x="8486102" y="6322329"/>
            <a:ext cx="2223686"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Fig. Jogging the robot</a:t>
            </a:r>
            <a:endParaRPr lang="en-IN" dirty="0"/>
          </a:p>
        </p:txBody>
      </p:sp>
      <p:pic>
        <p:nvPicPr>
          <p:cNvPr id="12" name="Picture 1">
            <a:extLst>
              <a:ext uri="{FF2B5EF4-FFF2-40B4-BE49-F238E27FC236}">
                <a16:creationId xmlns:a16="http://schemas.microsoft.com/office/drawing/2014/main" id="{D4B696A5-D1DF-445F-86CE-DA8BAE9D93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9819" y="605033"/>
            <a:ext cx="2120289" cy="149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5257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04D105D-46AD-44A1-9DB2-B5B1DB87142F}"/>
              </a:ext>
            </a:extLst>
          </p:cNvPr>
          <p:cNvSpPr/>
          <p:nvPr/>
        </p:nvSpPr>
        <p:spPr>
          <a:xfrm>
            <a:off x="785543" y="276351"/>
            <a:ext cx="1754006" cy="375552"/>
          </a:xfrm>
          <a:prstGeom prst="rect">
            <a:avLst/>
          </a:prstGeom>
        </p:spPr>
        <p:txBody>
          <a:bodyPr wrap="none">
            <a:spAutoFit/>
          </a:bodyPr>
          <a:lstStyle/>
          <a:p>
            <a:pPr algn="just">
              <a:lnSpc>
                <a:spcPct val="107000"/>
              </a:lnSpc>
              <a:spcBef>
                <a:spcPts val="1200"/>
              </a:spcBef>
              <a:spcAft>
                <a:spcPts val="300"/>
              </a:spcAft>
            </a:pPr>
            <a:r>
              <a:rPr lang="en-IN" b="1" kern="1600">
                <a:latin typeface="Calibri Light" panose="020F0302020204030204" pitchFamily="34" charset="0"/>
                <a:ea typeface="Times New Roman" panose="02020603050405020304" pitchFamily="18" charset="0"/>
                <a:cs typeface="Times New Roman" panose="02020603050405020304" pitchFamily="18" charset="0"/>
              </a:rPr>
              <a:t>Sample KRL Code</a:t>
            </a:r>
            <a:endParaRPr lang="en-IN" b="1" kern="1600" dirty="0">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2FDB912-3C8F-4C8F-B50F-A87DB47AEC25}"/>
              </a:ext>
            </a:extLst>
          </p:cNvPr>
          <p:cNvSpPr/>
          <p:nvPr/>
        </p:nvSpPr>
        <p:spPr>
          <a:xfrm>
            <a:off x="785543" y="651903"/>
            <a:ext cx="4314001"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rPr>
              <a:t>Open the .</a:t>
            </a:r>
            <a:r>
              <a:rPr lang="en-IN" dirty="0" err="1">
                <a:latin typeface="Times New Roman" panose="02020603050405020304" pitchFamily="18" charset="0"/>
                <a:ea typeface="Calibri" panose="020F0502020204030204" pitchFamily="34" charset="0"/>
              </a:rPr>
              <a:t>Src</a:t>
            </a:r>
            <a:r>
              <a:rPr lang="en-IN" dirty="0">
                <a:latin typeface="Times New Roman" panose="02020603050405020304" pitchFamily="18" charset="0"/>
                <a:ea typeface="Calibri" panose="020F0502020204030204" pitchFamily="34" charset="0"/>
              </a:rPr>
              <a:t> file to write the program code.</a:t>
            </a:r>
            <a:endParaRPr lang="en-IN" dirty="0"/>
          </a:p>
        </p:txBody>
      </p:sp>
      <p:pic>
        <p:nvPicPr>
          <p:cNvPr id="5" name="Picture 4">
            <a:extLst>
              <a:ext uri="{FF2B5EF4-FFF2-40B4-BE49-F238E27FC236}">
                <a16:creationId xmlns:a16="http://schemas.microsoft.com/office/drawing/2014/main" id="{61845021-246A-45AD-BF35-8CFEEECE23D5}"/>
              </a:ext>
            </a:extLst>
          </p:cNvPr>
          <p:cNvPicPr>
            <a:picLocks noChangeAspect="1"/>
          </p:cNvPicPr>
          <p:nvPr/>
        </p:nvPicPr>
        <p:blipFill>
          <a:blip r:embed="rId2"/>
          <a:stretch>
            <a:fillRect/>
          </a:stretch>
        </p:blipFill>
        <p:spPr>
          <a:xfrm>
            <a:off x="7412656" y="1251562"/>
            <a:ext cx="4049671" cy="4043516"/>
          </a:xfrm>
          <a:prstGeom prst="rect">
            <a:avLst/>
          </a:prstGeom>
        </p:spPr>
      </p:pic>
      <p:sp>
        <p:nvSpPr>
          <p:cNvPr id="6" name="Rectangle 5">
            <a:extLst>
              <a:ext uri="{FF2B5EF4-FFF2-40B4-BE49-F238E27FC236}">
                <a16:creationId xmlns:a16="http://schemas.microsoft.com/office/drawing/2014/main" id="{4001C5E1-2D36-4CAF-AF23-9AF71981EF4A}"/>
              </a:ext>
            </a:extLst>
          </p:cNvPr>
          <p:cNvSpPr/>
          <p:nvPr/>
        </p:nvSpPr>
        <p:spPr>
          <a:xfrm>
            <a:off x="8318179" y="5507243"/>
            <a:ext cx="2704587" cy="369332"/>
          </a:xfrm>
          <a:prstGeom prst="rect">
            <a:avLst/>
          </a:prstGeom>
        </p:spPr>
        <p:txBody>
          <a:bodyPr wrap="none">
            <a:spAutoFit/>
          </a:bodyPr>
          <a:lstStyle/>
          <a:p>
            <a:r>
              <a:rPr lang="en-IN" dirty="0">
                <a:latin typeface="Times New Roman" panose="02020603050405020304" pitchFamily="18" charset="0"/>
                <a:ea typeface="Calibri" panose="020F0502020204030204" pitchFamily="34" charset="0"/>
                <a:cs typeface="Times New Roman" panose="02020603050405020304" pitchFamily="18" charset="0"/>
              </a:rPr>
              <a:t> Fig. Sample Program code</a:t>
            </a:r>
            <a:endParaRPr lang="en-IN" dirty="0"/>
          </a:p>
        </p:txBody>
      </p:sp>
      <p:graphicFrame>
        <p:nvGraphicFramePr>
          <p:cNvPr id="7" name="Table 6">
            <a:extLst>
              <a:ext uri="{FF2B5EF4-FFF2-40B4-BE49-F238E27FC236}">
                <a16:creationId xmlns:a16="http://schemas.microsoft.com/office/drawing/2014/main" id="{E1B017C8-BC3F-4FE3-B5D7-FEBD65AC6E15}"/>
              </a:ext>
            </a:extLst>
          </p:cNvPr>
          <p:cNvGraphicFramePr>
            <a:graphicFrameLocks noGrp="1"/>
          </p:cNvGraphicFramePr>
          <p:nvPr>
            <p:extLst>
              <p:ext uri="{D42A27DB-BD31-4B8C-83A1-F6EECF244321}">
                <p14:modId xmlns:p14="http://schemas.microsoft.com/office/powerpoint/2010/main" val="4054194630"/>
              </p:ext>
            </p:extLst>
          </p:nvPr>
        </p:nvGraphicFramePr>
        <p:xfrm>
          <a:off x="933046" y="1735347"/>
          <a:ext cx="5061354" cy="3094428"/>
        </p:xfrm>
        <a:graphic>
          <a:graphicData uri="http://schemas.openxmlformats.org/drawingml/2006/table">
            <a:tbl>
              <a:tblPr>
                <a:tableStyleId>{5C22544A-7EE6-4342-B048-85BDC9FD1C3A}</a:tableStyleId>
              </a:tblPr>
              <a:tblGrid>
                <a:gridCol w="688220">
                  <a:extLst>
                    <a:ext uri="{9D8B030D-6E8A-4147-A177-3AD203B41FA5}">
                      <a16:colId xmlns:a16="http://schemas.microsoft.com/office/drawing/2014/main" val="2491924851"/>
                    </a:ext>
                  </a:extLst>
                </a:gridCol>
                <a:gridCol w="4373134">
                  <a:extLst>
                    <a:ext uri="{9D8B030D-6E8A-4147-A177-3AD203B41FA5}">
                      <a16:colId xmlns:a16="http://schemas.microsoft.com/office/drawing/2014/main" val="1969005760"/>
                    </a:ext>
                  </a:extLst>
                </a:gridCol>
              </a:tblGrid>
              <a:tr h="339780">
                <a:tc>
                  <a:txBody>
                    <a:bodyPr/>
                    <a:lstStyle/>
                    <a:p>
                      <a:pPr algn="l">
                        <a:lnSpc>
                          <a:spcPct val="107000"/>
                        </a:lnSpc>
                        <a:spcAft>
                          <a:spcPts val="800"/>
                        </a:spcAft>
                        <a:tabLst>
                          <a:tab pos="640715" algn="ctr"/>
                          <a:tab pos="1282065" algn="r"/>
                        </a:tabLst>
                      </a:pPr>
                      <a:r>
                        <a:rPr lang="en-IN" sz="1400">
                          <a:effectLst/>
                        </a:rPr>
                        <a:t>Line No.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tc>
                  <a:txBody>
                    <a:bodyPr/>
                    <a:lstStyle/>
                    <a:p>
                      <a:pPr algn="l">
                        <a:lnSpc>
                          <a:spcPct val="107000"/>
                        </a:lnSpc>
                        <a:spcAft>
                          <a:spcPts val="800"/>
                        </a:spcAft>
                      </a:pPr>
                      <a:r>
                        <a:rPr lang="en-IN" sz="1400" dirty="0">
                          <a:effectLst/>
                        </a:rPr>
                        <a:t>Description</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lumMod val="90000"/>
                      </a:schemeClr>
                    </a:solidFill>
                  </a:tcPr>
                </a:tc>
                <a:extLst>
                  <a:ext uri="{0D108BD9-81ED-4DB2-BD59-A6C34878D82A}">
                    <a16:rowId xmlns:a16="http://schemas.microsoft.com/office/drawing/2014/main" val="1740585020"/>
                  </a:ext>
                </a:extLst>
              </a:tr>
              <a:tr h="585538">
                <a:tc>
                  <a:txBody>
                    <a:bodyPr/>
                    <a:lstStyle/>
                    <a:p>
                      <a:pPr algn="l">
                        <a:lnSpc>
                          <a:spcPct val="107000"/>
                        </a:lnSpc>
                        <a:spcAft>
                          <a:spcPts val="800"/>
                        </a:spcAft>
                      </a:pPr>
                      <a:r>
                        <a:rPr lang="en-IN" sz="14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The DEF line specifies the name of the program. </a:t>
                      </a:r>
                      <a:r>
                        <a:rPr lang="en-IN" sz="1100">
                          <a:effectLst/>
                        </a:rPr>
                        <a:t> </a:t>
                      </a:r>
                      <a:r>
                        <a:rPr lang="en-IN" sz="1400">
                          <a:effectLst/>
                        </a:rPr>
                        <a:t>The line can also be hidden.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7186347"/>
                  </a:ext>
                </a:extLst>
              </a:tr>
              <a:tr h="369760">
                <a:tc>
                  <a:txBody>
                    <a:bodyPr/>
                    <a:lstStyle/>
                    <a:p>
                      <a:pPr algn="l">
                        <a:lnSpc>
                          <a:spcPct val="107000"/>
                        </a:lnSpc>
                        <a:spcAft>
                          <a:spcPts val="800"/>
                        </a:spcAft>
                      </a:pPr>
                      <a:r>
                        <a:rPr lang="en-IN" sz="1400">
                          <a:effectLst/>
                        </a:rPr>
                        <a:t>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The INI is the initialization line.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291665402"/>
                  </a:ext>
                </a:extLst>
              </a:tr>
              <a:tr h="286148">
                <a:tc>
                  <a:txBody>
                    <a:bodyPr/>
                    <a:lstStyle/>
                    <a:p>
                      <a:pPr algn="l">
                        <a:lnSpc>
                          <a:spcPct val="107000"/>
                        </a:lnSpc>
                        <a:spcAft>
                          <a:spcPts val="800"/>
                        </a:spcAft>
                      </a:pPr>
                      <a:r>
                        <a:rPr lang="en-IN" sz="1400">
                          <a:effectLst/>
                        </a:rPr>
                        <a:t>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a:effectLst/>
                        </a:rPr>
                        <a:t>HOME position command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726335707"/>
                  </a:ext>
                </a:extLst>
              </a:tr>
              <a:tr h="286148">
                <a:tc>
                  <a:txBody>
                    <a:bodyPr/>
                    <a:lstStyle/>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6</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This line contains the Point-to-Point motion command.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449782244"/>
                  </a:ext>
                </a:extLst>
              </a:tr>
              <a:tr h="286148">
                <a:tc>
                  <a:txBody>
                    <a:bodyPr/>
                    <a:lstStyle/>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7</a:t>
                      </a:r>
                    </a:p>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8</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This line contains the Linear motion command.</a:t>
                      </a: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IN" sz="1400" b="0" i="0" u="none" strike="noStrike" kern="1200" cap="none" spc="0" normalizeH="0" baseline="0" noProof="0" dirty="0">
                          <a:ln>
                            <a:noFill/>
                          </a:ln>
                          <a:solidFill>
                            <a:prstClr val="black"/>
                          </a:solidFill>
                          <a:effectLst/>
                          <a:uLnTx/>
                          <a:uFillTx/>
                          <a:latin typeface="+mn-lt"/>
                          <a:ea typeface="+mn-ea"/>
                          <a:cs typeface="+mn-cs"/>
                        </a:rPr>
                        <a:t>This line contains the Circular motion command.</a:t>
                      </a:r>
                    </a:p>
                  </a:txBody>
                  <a:tcPr marL="68580" marR="68580" marT="0" marB="0">
                    <a:solidFill>
                      <a:schemeClr val="bg2"/>
                    </a:solidFill>
                  </a:tcPr>
                </a:tc>
                <a:extLst>
                  <a:ext uri="{0D108BD9-81ED-4DB2-BD59-A6C34878D82A}">
                    <a16:rowId xmlns:a16="http://schemas.microsoft.com/office/drawing/2014/main" val="4158582610"/>
                  </a:ext>
                </a:extLst>
              </a:tr>
              <a:tr h="286148">
                <a:tc>
                  <a:txBody>
                    <a:bodyPr/>
                    <a:lstStyle/>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9</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HOME position command</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209926715"/>
                  </a:ext>
                </a:extLst>
              </a:tr>
              <a:tr h="286148">
                <a:tc>
                  <a:txBody>
                    <a:bodyPr/>
                    <a:lstStyle/>
                    <a:p>
                      <a:pPr algn="l">
                        <a:lnSpc>
                          <a:spcPct val="107000"/>
                        </a:lnSpc>
                        <a:spcAft>
                          <a:spcPts val="800"/>
                        </a:spcAft>
                      </a:pPr>
                      <a:r>
                        <a:rPr lang="en-IN" sz="1400" dirty="0">
                          <a:effectLst/>
                          <a:latin typeface="Calibri" panose="020F0502020204030204" pitchFamily="34" charset="0"/>
                          <a:ea typeface="Calibri" panose="020F0502020204030204" pitchFamily="34" charset="0"/>
                          <a:cs typeface="Times New Roman" panose="02020603050405020304" pitchFamily="18" charset="0"/>
                        </a:rPr>
                        <a:t>11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algn="l">
                        <a:lnSpc>
                          <a:spcPct val="107000"/>
                        </a:lnSpc>
                        <a:spcAft>
                          <a:spcPts val="800"/>
                        </a:spcAft>
                      </a:pPr>
                      <a:r>
                        <a:rPr lang="en-IN" sz="1400" dirty="0">
                          <a:effectLst/>
                        </a:rPr>
                        <a:t>The END is the last line of the program.</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3589854305"/>
                  </a:ext>
                </a:extLst>
              </a:tr>
            </a:tbl>
          </a:graphicData>
        </a:graphic>
      </p:graphicFrame>
    </p:spTree>
    <p:extLst>
      <p:ext uri="{BB962C8B-B14F-4D97-AF65-F5344CB8AC3E}">
        <p14:creationId xmlns:p14="http://schemas.microsoft.com/office/powerpoint/2010/main" val="27673818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0FF39-E8DF-C283-D024-94485B228C88}"/>
              </a:ext>
            </a:extLst>
          </p:cNvPr>
          <p:cNvSpPr>
            <a:spLocks noGrp="1"/>
          </p:cNvSpPr>
          <p:nvPr>
            <p:ph type="title"/>
          </p:nvPr>
        </p:nvSpPr>
        <p:spPr>
          <a:xfrm>
            <a:off x="388034" y="307925"/>
            <a:ext cx="4212102" cy="746223"/>
          </a:xfrm>
        </p:spPr>
        <p:txBody>
          <a:bodyPr/>
          <a:lstStyle/>
          <a:p>
            <a:r>
              <a:rPr lang="en-DE" dirty="0"/>
              <a:t>Set Expert Mode</a:t>
            </a:r>
          </a:p>
        </p:txBody>
      </p:sp>
      <p:sp>
        <p:nvSpPr>
          <p:cNvPr id="3" name="Content Placeholder 2">
            <a:extLst>
              <a:ext uri="{FF2B5EF4-FFF2-40B4-BE49-F238E27FC236}">
                <a16:creationId xmlns:a16="http://schemas.microsoft.com/office/drawing/2014/main" id="{94A85FDB-EB48-D89B-1B4C-7F89D8169E27}"/>
              </a:ext>
            </a:extLst>
          </p:cNvPr>
          <p:cNvSpPr>
            <a:spLocks noGrp="1"/>
          </p:cNvSpPr>
          <p:nvPr>
            <p:ph idx="1"/>
          </p:nvPr>
        </p:nvSpPr>
        <p:spPr>
          <a:xfrm>
            <a:off x="388033" y="1054148"/>
            <a:ext cx="4502019" cy="5285096"/>
          </a:xfrm>
        </p:spPr>
        <p:txBody>
          <a:bodyPr>
            <a:normAutofit/>
          </a:bodyPr>
          <a:lstStyle/>
          <a:p>
            <a:pPr algn="just"/>
            <a:r>
              <a:rPr lang="en-IN" dirty="0"/>
              <a:t>The </a:t>
            </a:r>
            <a:r>
              <a:rPr lang="en-IN" dirty="0" err="1"/>
              <a:t>Kuka</a:t>
            </a:r>
            <a:r>
              <a:rPr lang="en-IN" dirty="0"/>
              <a:t> file types (.</a:t>
            </a:r>
            <a:r>
              <a:rPr lang="en-IN" dirty="0" err="1"/>
              <a:t>Dat</a:t>
            </a:r>
            <a:r>
              <a:rPr lang="en-IN" dirty="0"/>
              <a:t> file and .</a:t>
            </a:r>
            <a:r>
              <a:rPr lang="en-IN" dirty="0" err="1"/>
              <a:t>Src</a:t>
            </a:r>
            <a:r>
              <a:rPr lang="en-IN" dirty="0"/>
              <a:t> file) can only be accessed through the Expert user group. </a:t>
            </a:r>
            <a:endParaRPr lang="en-GB" dirty="0"/>
          </a:p>
          <a:p>
            <a:pPr algn="just"/>
            <a:r>
              <a:rPr lang="en-GB" dirty="0"/>
              <a:t>I</a:t>
            </a:r>
            <a:r>
              <a:rPr lang="en-DE" dirty="0"/>
              <a:t>n the user selection panel select expert mode. </a:t>
            </a:r>
          </a:p>
          <a:p>
            <a:pPr marL="0" indent="0" algn="just">
              <a:buNone/>
            </a:pPr>
            <a:r>
              <a:rPr lang="en-DE" dirty="0"/>
              <a:t>   Password – kuka</a:t>
            </a:r>
          </a:p>
        </p:txBody>
      </p:sp>
      <p:pic>
        <p:nvPicPr>
          <p:cNvPr id="20" name="Picture 19">
            <a:extLst>
              <a:ext uri="{FF2B5EF4-FFF2-40B4-BE49-F238E27FC236}">
                <a16:creationId xmlns:a16="http://schemas.microsoft.com/office/drawing/2014/main" id="{363592D9-9304-67DE-4C87-12E23B7865DB}"/>
              </a:ext>
            </a:extLst>
          </p:cNvPr>
          <p:cNvPicPr>
            <a:picLocks noChangeAspect="1"/>
          </p:cNvPicPr>
          <p:nvPr/>
        </p:nvPicPr>
        <p:blipFill>
          <a:blip r:embed="rId2"/>
          <a:stretch>
            <a:fillRect/>
          </a:stretch>
        </p:blipFill>
        <p:spPr>
          <a:xfrm>
            <a:off x="5023475" y="307925"/>
            <a:ext cx="6780491" cy="6129337"/>
          </a:xfrm>
          <a:prstGeom prst="rect">
            <a:avLst/>
          </a:prstGeom>
        </p:spPr>
      </p:pic>
      <p:sp>
        <p:nvSpPr>
          <p:cNvPr id="21" name="Oval 20">
            <a:extLst>
              <a:ext uri="{FF2B5EF4-FFF2-40B4-BE49-F238E27FC236}">
                <a16:creationId xmlns:a16="http://schemas.microsoft.com/office/drawing/2014/main" id="{8059F9FB-CE29-CE16-1E85-5C500DCD2A69}"/>
              </a:ext>
            </a:extLst>
          </p:cNvPr>
          <p:cNvSpPr/>
          <p:nvPr/>
        </p:nvSpPr>
        <p:spPr>
          <a:xfrm>
            <a:off x="6145695" y="3031433"/>
            <a:ext cx="493643" cy="526775"/>
          </a:xfrm>
          <a:prstGeom prst="ellipse">
            <a:avLst/>
          </a:prstGeom>
          <a:noFill/>
          <a:ln w="3492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2" name="Oval 21">
            <a:extLst>
              <a:ext uri="{FF2B5EF4-FFF2-40B4-BE49-F238E27FC236}">
                <a16:creationId xmlns:a16="http://schemas.microsoft.com/office/drawing/2014/main" id="{B0D209BF-5A33-8526-8E78-3B864BBF44F8}"/>
              </a:ext>
            </a:extLst>
          </p:cNvPr>
          <p:cNvSpPr/>
          <p:nvPr/>
        </p:nvSpPr>
        <p:spPr>
          <a:xfrm>
            <a:off x="6546574" y="2286000"/>
            <a:ext cx="493643" cy="361121"/>
          </a:xfrm>
          <a:prstGeom prst="ellipse">
            <a:avLst/>
          </a:prstGeom>
          <a:noFill/>
          <a:ln w="3492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134814944"/>
      </p:ext>
    </p:extLst>
  </p:cSld>
  <p:clrMapOvr>
    <a:masterClrMapping/>
  </p:clrMapOvr>
</p:sld>
</file>

<file path=ppt/theme/theme1.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TotalTime>
  <Words>1450</Words>
  <Application>Microsoft Office PowerPoint</Application>
  <PresentationFormat>Widescreen</PresentationFormat>
  <Paragraphs>243</Paragraphs>
  <Slides>17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Calibri</vt:lpstr>
      <vt:lpstr>Calibri Light</vt:lpstr>
      <vt:lpstr>Symbol</vt:lpstr>
      <vt:lpstr>Times New Roman</vt:lpstr>
      <vt:lpstr>Office Theme 2013 - 2022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Set Expert Mode</vt:lpstr>
      <vt:lpstr>Master the Robot</vt:lpstr>
      <vt:lpstr>PowerPoint Presentation</vt:lpstr>
      <vt:lpstr>How to create a .src file</vt:lpstr>
      <vt:lpstr>Description of the task</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tejasgk184@outlook.com</dc:creator>
  <cp:lastModifiedBy>Robin Roshan</cp:lastModifiedBy>
  <cp:revision>21</cp:revision>
  <dcterms:created xsi:type="dcterms:W3CDTF">2025-08-11T12:40:00Z</dcterms:created>
  <dcterms:modified xsi:type="dcterms:W3CDTF">2025-08-24T01:24:38Z</dcterms:modified>
</cp:coreProperties>
</file>

<file path=docProps/thumbnail.jpeg>
</file>